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6" r:id="rId3"/>
    <p:sldId id="259" r:id="rId4"/>
    <p:sldId id="263"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0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019230769230745"/>
          <c:y val="7.1428571428571494E-2"/>
          <c:w val="0.86177884615385769"/>
          <c:h val="0.66589861751153601"/>
        </c:manualLayout>
      </c:layout>
      <c:barChart>
        <c:barDir val="col"/>
        <c:grouping val="clustered"/>
        <c:varyColors val="0"/>
        <c:ser>
          <c:idx val="4"/>
          <c:order val="0"/>
          <c:tx>
            <c:strRef>
              <c:f>Sheet1!$A$2</c:f>
              <c:strCache>
                <c:ptCount val="1"/>
                <c:pt idx="0">
                  <c:v>2009</c:v>
                </c:pt>
              </c:strCache>
            </c:strRef>
          </c:tx>
          <c:spPr>
            <a:solidFill>
              <a:srgbClr val="E1E1E6"/>
            </a:solidFill>
            <a:ln w="25267">
              <a:noFill/>
            </a:ln>
          </c:spPr>
          <c:invertIfNegative val="0"/>
          <c:cat>
            <c:strRef>
              <c:f>Sheet1!$B$1:$M$1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Sheet1!$B$2:$M$2</c:f>
              <c:numCache>
                <c:formatCode>#,##0</c:formatCode>
                <c:ptCount val="12"/>
                <c:pt idx="0">
                  <c:v>724</c:v>
                </c:pt>
                <c:pt idx="1">
                  <c:v>809</c:v>
                </c:pt>
                <c:pt idx="2">
                  <c:v>882</c:v>
                </c:pt>
                <c:pt idx="3">
                  <c:v>977</c:v>
                </c:pt>
                <c:pt idx="4">
                  <c:v>1040</c:v>
                </c:pt>
                <c:pt idx="5">
                  <c:v>881</c:v>
                </c:pt>
                <c:pt idx="6">
                  <c:v>1186</c:v>
                </c:pt>
                <c:pt idx="7">
                  <c:v>762</c:v>
                </c:pt>
                <c:pt idx="8">
                  <c:v>1289</c:v>
                </c:pt>
                <c:pt idx="9">
                  <c:v>1396</c:v>
                </c:pt>
                <c:pt idx="10">
                  <c:v>1527</c:v>
                </c:pt>
                <c:pt idx="11">
                  <c:v>1474</c:v>
                </c:pt>
              </c:numCache>
            </c:numRef>
          </c:val>
        </c:ser>
        <c:ser>
          <c:idx val="2"/>
          <c:order val="1"/>
          <c:tx>
            <c:strRef>
              <c:f>Sheet1!$A$3</c:f>
              <c:strCache>
                <c:ptCount val="1"/>
                <c:pt idx="0">
                  <c:v>2010</c:v>
                </c:pt>
              </c:strCache>
            </c:strRef>
          </c:tx>
          <c:spPr>
            <a:solidFill>
              <a:schemeClr val="accent4"/>
            </a:solidFill>
            <a:ln w="25267">
              <a:noFill/>
            </a:ln>
          </c:spPr>
          <c:invertIfNegative val="0"/>
          <c:cat>
            <c:strRef>
              <c:f>Sheet1!$B$1:$M$1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Sheet1!$B$3:$M$3</c:f>
              <c:numCache>
                <c:formatCode>#,##0</c:formatCode>
                <c:ptCount val="12"/>
                <c:pt idx="0">
                  <c:v>1260</c:v>
                </c:pt>
                <c:pt idx="1">
                  <c:v>978</c:v>
                </c:pt>
                <c:pt idx="2">
                  <c:v>1392</c:v>
                </c:pt>
                <c:pt idx="3">
                  <c:v>1360</c:v>
                </c:pt>
                <c:pt idx="4">
                  <c:v>1212</c:v>
                </c:pt>
                <c:pt idx="5">
                  <c:v>977</c:v>
                </c:pt>
                <c:pt idx="6">
                  <c:v>892</c:v>
                </c:pt>
                <c:pt idx="7">
                  <c:v>1222</c:v>
                </c:pt>
                <c:pt idx="8">
                  <c:v>839</c:v>
                </c:pt>
                <c:pt idx="9">
                  <c:v>4806</c:v>
                </c:pt>
                <c:pt idx="10">
                  <c:v>6184</c:v>
                </c:pt>
                <c:pt idx="11">
                  <c:v>3797</c:v>
                </c:pt>
              </c:numCache>
            </c:numRef>
          </c:val>
        </c:ser>
        <c:ser>
          <c:idx val="0"/>
          <c:order val="2"/>
          <c:tx>
            <c:strRef>
              <c:f>Sheet1!$A$4</c:f>
              <c:strCache>
                <c:ptCount val="1"/>
                <c:pt idx="0">
                  <c:v>2011</c:v>
                </c:pt>
              </c:strCache>
            </c:strRef>
          </c:tx>
          <c:spPr>
            <a:solidFill>
              <a:schemeClr val="accent6"/>
            </a:solidFill>
          </c:spPr>
          <c:invertIfNegative val="0"/>
          <c:cat>
            <c:strRef>
              <c:f>Sheet1!$B$1:$M$1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Sheet1!$B$4:$M$4</c:f>
              <c:numCache>
                <c:formatCode>#,##0</c:formatCode>
                <c:ptCount val="12"/>
                <c:pt idx="0">
                  <c:v>1339</c:v>
                </c:pt>
                <c:pt idx="1">
                  <c:v>2290</c:v>
                </c:pt>
                <c:pt idx="2">
                  <c:v>1542</c:v>
                </c:pt>
                <c:pt idx="3">
                  <c:v>1766</c:v>
                </c:pt>
                <c:pt idx="4">
                  <c:v>2278</c:v>
                </c:pt>
                <c:pt idx="5">
                  <c:v>1543</c:v>
                </c:pt>
                <c:pt idx="6">
                  <c:v>1458</c:v>
                </c:pt>
                <c:pt idx="7">
                  <c:v>850</c:v>
                </c:pt>
                <c:pt idx="8">
                  <c:v>1150</c:v>
                </c:pt>
                <c:pt idx="9">
                  <c:v>1170</c:v>
                </c:pt>
                <c:pt idx="10">
                  <c:v>1596</c:v>
                </c:pt>
                <c:pt idx="11">
                  <c:v>1046</c:v>
                </c:pt>
              </c:numCache>
            </c:numRef>
          </c:val>
        </c:ser>
        <c:ser>
          <c:idx val="1"/>
          <c:order val="3"/>
          <c:tx>
            <c:strRef>
              <c:f>Sheet1!$A$5</c:f>
              <c:strCache>
                <c:ptCount val="1"/>
                <c:pt idx="0">
                  <c:v>2012</c:v>
                </c:pt>
              </c:strCache>
            </c:strRef>
          </c:tx>
          <c:spPr>
            <a:solidFill>
              <a:srgbClr val="4866CC"/>
            </a:solidFill>
          </c:spPr>
          <c:invertIfNegative val="0"/>
          <c:cat>
            <c:strRef>
              <c:f>Sheet1!$B$1:$M$1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Sheet1!$B$5:$M$5</c:f>
              <c:numCache>
                <c:formatCode>#,##0</c:formatCode>
                <c:ptCount val="12"/>
                <c:pt idx="0">
                  <c:v>1264</c:v>
                </c:pt>
                <c:pt idx="1">
                  <c:v>1524</c:v>
                </c:pt>
                <c:pt idx="2">
                  <c:v>2218</c:v>
                </c:pt>
                <c:pt idx="3">
                  <c:v>1724</c:v>
                </c:pt>
                <c:pt idx="4">
                  <c:v>1434</c:v>
                </c:pt>
                <c:pt idx="5">
                  <c:v>1226</c:v>
                </c:pt>
                <c:pt idx="6">
                  <c:v>951</c:v>
                </c:pt>
                <c:pt idx="7">
                  <c:v>1254</c:v>
                </c:pt>
                <c:pt idx="8">
                  <c:v>955</c:v>
                </c:pt>
                <c:pt idx="9">
                  <c:v>1315</c:v>
                </c:pt>
                <c:pt idx="10">
                  <c:v>1694</c:v>
                </c:pt>
                <c:pt idx="11">
                  <c:v>1451</c:v>
                </c:pt>
              </c:numCache>
            </c:numRef>
          </c:val>
        </c:ser>
        <c:dLbls>
          <c:showLegendKey val="0"/>
          <c:showVal val="0"/>
          <c:showCatName val="0"/>
          <c:showSerName val="0"/>
          <c:showPercent val="0"/>
          <c:showBubbleSize val="0"/>
        </c:dLbls>
        <c:gapWidth val="80"/>
        <c:axId val="181737344"/>
        <c:axId val="147657088"/>
      </c:barChart>
      <c:catAx>
        <c:axId val="181737344"/>
        <c:scaling>
          <c:orientation val="minMax"/>
        </c:scaling>
        <c:delete val="0"/>
        <c:axPos val="b"/>
        <c:numFmt formatCode="General" sourceLinked="1"/>
        <c:majorTickMark val="out"/>
        <c:minorTickMark val="none"/>
        <c:tickLblPos val="low"/>
        <c:spPr>
          <a:ln w="9475">
            <a:noFill/>
          </a:ln>
        </c:spPr>
        <c:txPr>
          <a:bodyPr rot="0" vert="horz"/>
          <a:lstStyle/>
          <a:p>
            <a:pPr>
              <a:defRPr sz="1094" b="0" i="0" u="none" strike="noStrike" baseline="0">
                <a:solidFill>
                  <a:schemeClr val="tx1"/>
                </a:solidFill>
                <a:latin typeface="Arial"/>
                <a:ea typeface="Arial"/>
                <a:cs typeface="Arial"/>
              </a:defRPr>
            </a:pPr>
            <a:endParaRPr lang="en-US"/>
          </a:p>
        </c:txPr>
        <c:crossAx val="147657088"/>
        <c:crosses val="autoZero"/>
        <c:auto val="1"/>
        <c:lblAlgn val="ctr"/>
        <c:lblOffset val="100"/>
        <c:tickLblSkip val="1"/>
        <c:tickMarkSkip val="1"/>
        <c:noMultiLvlLbl val="1"/>
      </c:catAx>
      <c:valAx>
        <c:axId val="147657088"/>
        <c:scaling>
          <c:orientation val="minMax"/>
        </c:scaling>
        <c:delete val="0"/>
        <c:axPos val="l"/>
        <c:numFmt formatCode="#,###" sourceLinked="0"/>
        <c:majorTickMark val="out"/>
        <c:minorTickMark val="none"/>
        <c:tickLblPos val="nextTo"/>
        <c:spPr>
          <a:ln w="3158">
            <a:solidFill>
              <a:schemeClr val="tx1"/>
            </a:solidFill>
            <a:prstDash val="solid"/>
          </a:ln>
        </c:spPr>
        <c:txPr>
          <a:bodyPr rot="0" vert="horz"/>
          <a:lstStyle/>
          <a:p>
            <a:pPr>
              <a:defRPr sz="1000" b="0" i="0" u="none" strike="noStrike" baseline="0">
                <a:solidFill>
                  <a:schemeClr val="tx1"/>
                </a:solidFill>
                <a:latin typeface="Calibri" pitchFamily="34" charset="0"/>
                <a:ea typeface="Arial"/>
                <a:cs typeface="Arial"/>
              </a:defRPr>
            </a:pPr>
            <a:endParaRPr lang="en-US"/>
          </a:p>
        </c:txPr>
        <c:crossAx val="181737344"/>
        <c:crosses val="autoZero"/>
        <c:crossBetween val="between"/>
      </c:valAx>
      <c:dTable>
        <c:showHorzBorder val="1"/>
        <c:showVertBorder val="1"/>
        <c:showOutline val="1"/>
        <c:showKeys val="1"/>
        <c:spPr>
          <a:ln w="12633">
            <a:solidFill>
              <a:schemeClr val="tx1"/>
            </a:solidFill>
            <a:prstDash val="solid"/>
          </a:ln>
        </c:spPr>
        <c:txPr>
          <a:bodyPr/>
          <a:lstStyle/>
          <a:p>
            <a:pPr rtl="0">
              <a:defRPr sz="900" b="0" i="0" u="none" strike="noStrike" baseline="0">
                <a:solidFill>
                  <a:schemeClr val="tx1"/>
                </a:solidFill>
                <a:latin typeface="Calibri" pitchFamily="34" charset="0"/>
                <a:ea typeface="Arial"/>
                <a:cs typeface="Arial"/>
              </a:defRPr>
            </a:pPr>
            <a:endParaRPr lang="en-US"/>
          </a:p>
        </c:txPr>
      </c:dTable>
      <c:spPr>
        <a:noFill/>
        <a:ln w="25400">
          <a:noFill/>
        </a:ln>
      </c:spPr>
    </c:plotArea>
    <c:plotVisOnly val="1"/>
    <c:dispBlanksAs val="gap"/>
    <c:showDLblsOverMax val="0"/>
  </c:chart>
  <c:spPr>
    <a:noFill/>
    <a:ln>
      <a:noFill/>
    </a:ln>
  </c:spPr>
  <c:txPr>
    <a:bodyPr/>
    <a:lstStyle/>
    <a:p>
      <a:pPr>
        <a:defRPr sz="1716" b="1"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487179487179488"/>
          <c:y val="0.22916666666666666"/>
          <c:w val="0.42673992673992672"/>
          <c:h val="0.53935185185185186"/>
        </c:manualLayout>
      </c:layout>
      <c:pieChart>
        <c:varyColors val="1"/>
        <c:ser>
          <c:idx val="0"/>
          <c:order val="0"/>
          <c:tx>
            <c:strRef>
              <c:f>Sheet1!$A$2</c:f>
              <c:strCache>
                <c:ptCount val="1"/>
              </c:strCache>
            </c:strRef>
          </c:tx>
          <c:spPr>
            <a:solidFill>
              <a:schemeClr val="accent1"/>
            </a:solidFill>
            <a:ln w="25309">
              <a:noFill/>
            </a:ln>
          </c:spPr>
          <c:dPt>
            <c:idx val="1"/>
            <c:bubble3D val="0"/>
            <c:spPr>
              <a:solidFill>
                <a:srgbClr val="EE7D11"/>
              </a:solidFill>
              <a:ln w="25309">
                <a:noFill/>
              </a:ln>
            </c:spPr>
          </c:dPt>
          <c:dPt>
            <c:idx val="2"/>
            <c:bubble3D val="0"/>
            <c:spPr>
              <a:solidFill>
                <a:schemeClr val="accent5"/>
              </a:solidFill>
              <a:ln w="25309">
                <a:noFill/>
              </a:ln>
            </c:spPr>
          </c:dPt>
          <c:dPt>
            <c:idx val="3"/>
            <c:bubble3D val="0"/>
            <c:spPr>
              <a:solidFill>
                <a:schemeClr val="accent2"/>
              </a:solidFill>
              <a:ln w="25309">
                <a:noFill/>
              </a:ln>
            </c:spPr>
          </c:dPt>
          <c:dPt>
            <c:idx val="4"/>
            <c:bubble3D val="0"/>
            <c:spPr>
              <a:solidFill>
                <a:schemeClr val="accent3"/>
              </a:solidFill>
              <a:ln w="25309">
                <a:noFill/>
              </a:ln>
            </c:spPr>
          </c:dPt>
          <c:dPt>
            <c:idx val="5"/>
            <c:bubble3D val="0"/>
            <c:spPr>
              <a:solidFill>
                <a:schemeClr val="accent4"/>
              </a:solidFill>
              <a:ln w="25309">
                <a:noFill/>
              </a:ln>
            </c:spPr>
          </c:dPt>
          <c:dLbls>
            <c:dLbl>
              <c:idx val="0"/>
              <c:layout>
                <c:manualLayout>
                  <c:x val="-1.9253910950661854E-2"/>
                  <c:y val="-1.8154311649016656E-2"/>
                </c:manualLayout>
              </c:layout>
              <c:dLblPos val="bestFit"/>
              <c:showLegendKey val="0"/>
              <c:showVal val="0"/>
              <c:showCatName val="1"/>
              <c:showSerName val="0"/>
              <c:showPercent val="1"/>
              <c:showBubbleSize val="0"/>
            </c:dLbl>
            <c:dLbl>
              <c:idx val="3"/>
              <c:layout>
                <c:manualLayout>
                  <c:x val="4.8134777376655077E-3"/>
                  <c:y val="-6.0514372163388824E-3"/>
                </c:manualLayout>
              </c:layout>
              <c:dLblPos val="bestFit"/>
              <c:showLegendKey val="0"/>
              <c:showVal val="0"/>
              <c:showCatName val="1"/>
              <c:showSerName val="0"/>
              <c:showPercent val="1"/>
              <c:showBubbleSize val="0"/>
            </c:dLbl>
            <c:dLbl>
              <c:idx val="4"/>
              <c:layout>
                <c:manualLayout>
                  <c:x val="6.7388688327316537E-2"/>
                  <c:y val="-5.1437216338880494E-2"/>
                </c:manualLayout>
              </c:layout>
              <c:dLblPos val="bestFit"/>
              <c:showLegendKey val="0"/>
              <c:showVal val="0"/>
              <c:showCatName val="1"/>
              <c:showSerName val="0"/>
              <c:showPercent val="1"/>
              <c:showBubbleSize val="0"/>
            </c:dLbl>
            <c:dLbl>
              <c:idx val="5"/>
              <c:layout>
                <c:manualLayout>
                  <c:x val="0.11552346570397112"/>
                  <c:y val="1.8154311649016656E-2"/>
                </c:manualLayout>
              </c:layout>
              <c:dLblPos val="bestFit"/>
              <c:showLegendKey val="0"/>
              <c:showVal val="0"/>
              <c:showCatName val="1"/>
              <c:showSerName val="0"/>
              <c:showPercent val="1"/>
              <c:showBubbleSize val="0"/>
            </c:dLbl>
            <c:numFmt formatCode="0%" sourceLinked="0"/>
            <c:spPr>
              <a:noFill/>
              <a:ln w="25309">
                <a:noFill/>
              </a:ln>
            </c:spPr>
            <c:txPr>
              <a:bodyPr/>
              <a:lstStyle/>
              <a:p>
                <a:pPr>
                  <a:defRPr sz="1196" b="0" i="0" u="none" strike="noStrike" baseline="0">
                    <a:solidFill>
                      <a:schemeClr val="tx1"/>
                    </a:solidFill>
                    <a:latin typeface="Calibri" pitchFamily="34" charset="0"/>
                    <a:ea typeface="Arial"/>
                    <a:cs typeface="Arial"/>
                  </a:defRPr>
                </a:pPr>
                <a:endParaRPr lang="en-US"/>
              </a:p>
            </c:txPr>
            <c:dLblPos val="outEnd"/>
            <c:showLegendKey val="0"/>
            <c:showVal val="0"/>
            <c:showCatName val="1"/>
            <c:showSerName val="0"/>
            <c:showPercent val="1"/>
            <c:showBubbleSize val="0"/>
            <c:showLeaderLines val="0"/>
          </c:dLbls>
          <c:cat>
            <c:strRef>
              <c:f>Sheet1!$B$1:$G$1</c:f>
              <c:strCache>
                <c:ptCount val="6"/>
                <c:pt idx="0">
                  <c:v>North America</c:v>
                </c:pt>
                <c:pt idx="1">
                  <c:v>Asia-Pacific</c:v>
                </c:pt>
                <c:pt idx="2">
                  <c:v>Europe</c:v>
                </c:pt>
                <c:pt idx="3">
                  <c:v>Middle East</c:v>
                </c:pt>
                <c:pt idx="4">
                  <c:v>South America</c:v>
                </c:pt>
                <c:pt idx="5">
                  <c:v>Africa</c:v>
                </c:pt>
              </c:strCache>
            </c:strRef>
          </c:cat>
          <c:val>
            <c:numRef>
              <c:f>Sheet1!$B$2:$G$2</c:f>
              <c:numCache>
                <c:formatCode>0.00</c:formatCode>
                <c:ptCount val="6"/>
                <c:pt idx="0">
                  <c:v>0.43012734584450435</c:v>
                </c:pt>
                <c:pt idx="1">
                  <c:v>0.37851876675603247</c:v>
                </c:pt>
                <c:pt idx="2">
                  <c:v>0.13890750670241298</c:v>
                </c:pt>
                <c:pt idx="3">
                  <c:v>2.44638069705094E-2</c:v>
                </c:pt>
                <c:pt idx="4">
                  <c:v>2.4128686327077733E-2</c:v>
                </c:pt>
                <c:pt idx="5" formatCode="0">
                  <c:v>3.8538873994638069E-3</c:v>
                </c:pt>
              </c:numCache>
            </c:numRef>
          </c:val>
        </c:ser>
        <c:dLbls>
          <c:showLegendKey val="0"/>
          <c:showVal val="0"/>
          <c:showCatName val="1"/>
          <c:showSerName val="0"/>
          <c:showPercent val="1"/>
          <c:showBubbleSize val="0"/>
          <c:showLeaderLines val="0"/>
        </c:dLbls>
        <c:firstSliceAng val="0"/>
      </c:pieChart>
      <c:spPr>
        <a:noFill/>
        <a:ln w="25309">
          <a:noFill/>
        </a:ln>
      </c:spPr>
    </c:plotArea>
    <c:plotVisOnly val="1"/>
    <c:dispBlanksAs val="zero"/>
    <c:showDLblsOverMax val="0"/>
  </c:chart>
  <c:spPr>
    <a:noFill/>
    <a:ln>
      <a:noFill/>
    </a:ln>
  </c:spPr>
  <c:txPr>
    <a:bodyPr/>
    <a:lstStyle/>
    <a:p>
      <a:pPr>
        <a:defRPr sz="1569" b="1" i="0" u="none" strike="noStrike" baseline="0">
          <a:solidFill>
            <a:schemeClr val="tx1"/>
          </a:solidFill>
          <a:latin typeface="Arial"/>
          <a:ea typeface="Arial"/>
          <a:cs typeface="Arial"/>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cdr:x>
      <cdr:y>0.87125</cdr:y>
    </cdr:from>
    <cdr:to>
      <cdr:x>0.00475</cdr:x>
      <cdr:y>0.91275</cdr:y>
    </cdr:to>
    <cdr:sp macro="" textlink="">
      <cdr:nvSpPr>
        <cdr:cNvPr id="1025" name="Text Box 1"/>
        <cdr:cNvSpPr txBox="1">
          <a:spLocks xmlns:a="http://schemas.openxmlformats.org/drawingml/2006/main" noChangeArrowheads="1"/>
        </cdr:cNvSpPr>
      </cdr:nvSpPr>
      <cdr:spPr bwMode="auto">
        <a:xfrm xmlns:a="http://schemas.openxmlformats.org/drawingml/2006/main">
          <a:off x="0" y="3601617"/>
          <a:ext cx="37643" cy="171555"/>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230620-3984-4558-B05A-A2022858CD32}" type="datetimeFigureOut">
              <a:rPr lang="en-US" smtClean="0"/>
              <a:t>11/28/2013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C9E883-EA34-445C-94DA-20DEFDA85DB5}" type="slidenum">
              <a:rPr lang="en-US" smtClean="0"/>
              <a:t>‹#›</a:t>
            </a:fld>
            <a:endParaRPr lang="en-US"/>
          </a:p>
        </p:txBody>
      </p:sp>
    </p:spTree>
    <p:extLst>
      <p:ext uri="{BB962C8B-B14F-4D97-AF65-F5344CB8AC3E}">
        <p14:creationId xmlns:p14="http://schemas.microsoft.com/office/powerpoint/2010/main" val="191975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nl-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778119-044B-4D17-ABFF-B9A53A6DC925}" type="datetimeFigureOut">
              <a:rPr lang="en-US" smtClean="0"/>
              <a:t>11/28/2013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AEB9-676D-4ECF-B0A8-3320F53C6652}" type="slidenum">
              <a:rPr lang="en-US" smtClean="0"/>
              <a:t>‹#›</a:t>
            </a:fld>
            <a:endParaRPr lang="en-US"/>
          </a:p>
        </p:txBody>
      </p:sp>
    </p:spTree>
    <p:extLst>
      <p:ext uri="{BB962C8B-B14F-4D97-AF65-F5344CB8AC3E}">
        <p14:creationId xmlns:p14="http://schemas.microsoft.com/office/powerpoint/2010/main" val="425418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78119-044B-4D17-ABFF-B9A53A6DC925}" type="datetimeFigureOut">
              <a:rPr lang="en-US" smtClean="0"/>
              <a:t>11/28/2013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AEB9-676D-4ECF-B0A8-3320F53C6652}" type="slidenum">
              <a:rPr lang="en-US" smtClean="0"/>
              <a:t>‹#›</a:t>
            </a:fld>
            <a:endParaRPr lang="en-US"/>
          </a:p>
        </p:txBody>
      </p:sp>
    </p:spTree>
    <p:extLst>
      <p:ext uri="{BB962C8B-B14F-4D97-AF65-F5344CB8AC3E}">
        <p14:creationId xmlns:p14="http://schemas.microsoft.com/office/powerpoint/2010/main" val="62922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78119-044B-4D17-ABFF-B9A53A6DC925}" type="datetimeFigureOut">
              <a:rPr lang="en-US" smtClean="0"/>
              <a:t>11/28/2013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AEB9-676D-4ECF-B0A8-3320F53C6652}" type="slidenum">
              <a:rPr lang="en-US" smtClean="0"/>
              <a:t>‹#›</a:t>
            </a:fld>
            <a:endParaRPr lang="en-US"/>
          </a:p>
        </p:txBody>
      </p:sp>
    </p:spTree>
    <p:extLst>
      <p:ext uri="{BB962C8B-B14F-4D97-AF65-F5344CB8AC3E}">
        <p14:creationId xmlns:p14="http://schemas.microsoft.com/office/powerpoint/2010/main" val="839758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041400"/>
            <a:ext cx="7861300" cy="220663"/>
          </a:xfrm>
        </p:spPr>
        <p:txBody>
          <a:bodyPr/>
          <a:lstStyle/>
          <a:p>
            <a:r>
              <a:rPr lang="en-US" smtClean="0"/>
              <a:t>Click to edit Master title style</a:t>
            </a:r>
            <a:endParaRPr lang="en-US" dirty="0"/>
          </a:p>
        </p:txBody>
      </p:sp>
      <p:sp>
        <p:nvSpPr>
          <p:cNvPr id="3" name="Chart Placeholder 2"/>
          <p:cNvSpPr>
            <a:spLocks noGrp="1"/>
          </p:cNvSpPr>
          <p:nvPr>
            <p:ph type="chart" sz="half" idx="1"/>
          </p:nvPr>
        </p:nvSpPr>
        <p:spPr>
          <a:xfrm>
            <a:off x="609600" y="1679575"/>
            <a:ext cx="3848100" cy="1387475"/>
          </a:xfrm>
        </p:spPr>
        <p:txBody>
          <a:bodyPr/>
          <a:lstStyle/>
          <a:p>
            <a:pPr lvl="0"/>
            <a:r>
              <a:rPr lang="en-US" noProof="0" smtClean="0"/>
              <a:t>Click icon to add chart</a:t>
            </a:r>
            <a:endParaRPr lang="en-US" noProof="0" dirty="0"/>
          </a:p>
        </p:txBody>
      </p:sp>
      <p:sp>
        <p:nvSpPr>
          <p:cNvPr id="4" name="Text Placeholder 3"/>
          <p:cNvSpPr>
            <a:spLocks noGrp="1"/>
          </p:cNvSpPr>
          <p:nvPr>
            <p:ph type="body" sz="half" idx="2"/>
          </p:nvPr>
        </p:nvSpPr>
        <p:spPr>
          <a:xfrm>
            <a:off x="4610100" y="1679575"/>
            <a:ext cx="3848100" cy="1387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8647247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778119-044B-4D17-ABFF-B9A53A6DC925}" type="datetimeFigureOut">
              <a:rPr lang="en-US" smtClean="0"/>
              <a:t>11/28/2013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AEB9-676D-4ECF-B0A8-3320F53C6652}" type="slidenum">
              <a:rPr lang="en-US" smtClean="0"/>
              <a:t>‹#›</a:t>
            </a:fld>
            <a:endParaRPr lang="en-US"/>
          </a:p>
        </p:txBody>
      </p:sp>
    </p:spTree>
    <p:extLst>
      <p:ext uri="{BB962C8B-B14F-4D97-AF65-F5344CB8AC3E}">
        <p14:creationId xmlns:p14="http://schemas.microsoft.com/office/powerpoint/2010/main" val="345337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778119-044B-4D17-ABFF-B9A53A6DC925}" type="datetimeFigureOut">
              <a:rPr lang="en-US" smtClean="0"/>
              <a:t>11/28/2013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7AEB9-676D-4ECF-B0A8-3320F53C6652}" type="slidenum">
              <a:rPr lang="en-US" smtClean="0"/>
              <a:t>‹#›</a:t>
            </a:fld>
            <a:endParaRPr lang="en-US"/>
          </a:p>
        </p:txBody>
      </p:sp>
    </p:spTree>
    <p:extLst>
      <p:ext uri="{BB962C8B-B14F-4D97-AF65-F5344CB8AC3E}">
        <p14:creationId xmlns:p14="http://schemas.microsoft.com/office/powerpoint/2010/main" val="359233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778119-044B-4D17-ABFF-B9A53A6DC925}" type="datetimeFigureOut">
              <a:rPr lang="en-US" smtClean="0"/>
              <a:t>11/28/2013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7AEB9-676D-4ECF-B0A8-3320F53C6652}" type="slidenum">
              <a:rPr lang="en-US" smtClean="0"/>
              <a:t>‹#›</a:t>
            </a:fld>
            <a:endParaRPr lang="en-US"/>
          </a:p>
        </p:txBody>
      </p:sp>
    </p:spTree>
    <p:extLst>
      <p:ext uri="{BB962C8B-B14F-4D97-AF65-F5344CB8AC3E}">
        <p14:creationId xmlns:p14="http://schemas.microsoft.com/office/powerpoint/2010/main" val="248727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778119-044B-4D17-ABFF-B9A53A6DC925}" type="datetimeFigureOut">
              <a:rPr lang="en-US" smtClean="0"/>
              <a:t>11/28/2013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7AEB9-676D-4ECF-B0A8-3320F53C6652}" type="slidenum">
              <a:rPr lang="en-US" smtClean="0"/>
              <a:t>‹#›</a:t>
            </a:fld>
            <a:endParaRPr lang="en-US"/>
          </a:p>
        </p:txBody>
      </p:sp>
    </p:spTree>
    <p:extLst>
      <p:ext uri="{BB962C8B-B14F-4D97-AF65-F5344CB8AC3E}">
        <p14:creationId xmlns:p14="http://schemas.microsoft.com/office/powerpoint/2010/main" val="2809815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778119-044B-4D17-ABFF-B9A53A6DC925}" type="datetimeFigureOut">
              <a:rPr lang="en-US" smtClean="0"/>
              <a:t>11/28/2013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7AEB9-676D-4ECF-B0A8-3320F53C6652}" type="slidenum">
              <a:rPr lang="en-US" smtClean="0"/>
              <a:t>‹#›</a:t>
            </a:fld>
            <a:endParaRPr lang="en-US"/>
          </a:p>
        </p:txBody>
      </p:sp>
    </p:spTree>
    <p:extLst>
      <p:ext uri="{BB962C8B-B14F-4D97-AF65-F5344CB8AC3E}">
        <p14:creationId xmlns:p14="http://schemas.microsoft.com/office/powerpoint/2010/main" val="3046679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78119-044B-4D17-ABFF-B9A53A6DC925}" type="datetimeFigureOut">
              <a:rPr lang="en-US" smtClean="0"/>
              <a:t>11/28/2013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7AEB9-676D-4ECF-B0A8-3320F53C6652}" type="slidenum">
              <a:rPr lang="en-US" smtClean="0"/>
              <a:t>‹#›</a:t>
            </a:fld>
            <a:endParaRPr lang="en-US"/>
          </a:p>
        </p:txBody>
      </p:sp>
    </p:spTree>
    <p:extLst>
      <p:ext uri="{BB962C8B-B14F-4D97-AF65-F5344CB8AC3E}">
        <p14:creationId xmlns:p14="http://schemas.microsoft.com/office/powerpoint/2010/main" val="1618253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78119-044B-4D17-ABFF-B9A53A6DC925}" type="datetimeFigureOut">
              <a:rPr lang="en-US" smtClean="0"/>
              <a:t>11/28/2013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7AEB9-676D-4ECF-B0A8-3320F53C6652}" type="slidenum">
              <a:rPr lang="en-US" smtClean="0"/>
              <a:t>‹#›</a:t>
            </a:fld>
            <a:endParaRPr lang="en-US"/>
          </a:p>
        </p:txBody>
      </p:sp>
    </p:spTree>
    <p:extLst>
      <p:ext uri="{BB962C8B-B14F-4D97-AF65-F5344CB8AC3E}">
        <p14:creationId xmlns:p14="http://schemas.microsoft.com/office/powerpoint/2010/main" val="86462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778119-044B-4D17-ABFF-B9A53A6DC925}" type="datetimeFigureOut">
              <a:rPr lang="en-US" smtClean="0"/>
              <a:t>11/28/2013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7AEB9-676D-4ECF-B0A8-3320F53C6652}" type="slidenum">
              <a:rPr lang="en-US" smtClean="0"/>
              <a:t>‹#›</a:t>
            </a:fld>
            <a:endParaRPr lang="en-US"/>
          </a:p>
        </p:txBody>
      </p:sp>
    </p:spTree>
    <p:extLst>
      <p:ext uri="{BB962C8B-B14F-4D97-AF65-F5344CB8AC3E}">
        <p14:creationId xmlns:p14="http://schemas.microsoft.com/office/powerpoint/2010/main" val="2111174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78119-044B-4D17-ABFF-B9A53A6DC925}" type="datetimeFigureOut">
              <a:rPr lang="en-US" smtClean="0"/>
              <a:t>11/28/2013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7AEB9-676D-4ECF-B0A8-3320F53C6652}" type="slidenum">
              <a:rPr lang="en-US" smtClean="0"/>
              <a:t>‹#›</a:t>
            </a:fld>
            <a:endParaRPr lang="en-US"/>
          </a:p>
        </p:txBody>
      </p:sp>
    </p:spTree>
    <p:extLst>
      <p:ext uri="{BB962C8B-B14F-4D97-AF65-F5344CB8AC3E}">
        <p14:creationId xmlns:p14="http://schemas.microsoft.com/office/powerpoint/2010/main" val="575909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522514" y="533400"/>
            <a:ext cx="8011886" cy="1066800"/>
          </a:xfrm>
        </p:spPr>
        <p:txBody>
          <a:bodyPr>
            <a:normAutofit/>
          </a:bodyPr>
          <a:lstStyle/>
          <a:p>
            <a:pPr marL="304800" indent="-304800"/>
            <a:r>
              <a:rPr lang="en-US" sz="1800" b="1" dirty="0" smtClean="0">
                <a:solidFill>
                  <a:srgbClr val="00468A"/>
                </a:solidFill>
                <a:latin typeface="Calibri" pitchFamily="34" charset="0"/>
              </a:rPr>
              <a:t>Top </a:t>
            </a:r>
            <a:r>
              <a:rPr lang="en-US" sz="1800" b="1" dirty="0" smtClean="0">
                <a:solidFill>
                  <a:srgbClr val="00468A"/>
                </a:solidFill>
                <a:latin typeface="Calibri" pitchFamily="34" charset="0"/>
              </a:rPr>
              <a:t>10 Article </a:t>
            </a:r>
            <a:r>
              <a:rPr lang="en-US" sz="1800" b="1" dirty="0" smtClean="0">
                <a:solidFill>
                  <a:srgbClr val="00468A"/>
                </a:solidFill>
                <a:latin typeface="Calibri" pitchFamily="34" charset="0"/>
              </a:rPr>
              <a:t>Downloads from </a:t>
            </a:r>
            <a:r>
              <a:rPr lang="en-US" sz="1800" b="1" i="1" dirty="0" smtClean="0">
                <a:solidFill>
                  <a:srgbClr val="00468A"/>
                </a:solidFill>
                <a:latin typeface="Calibri" pitchFamily="34" charset="0"/>
              </a:rPr>
              <a:t>Dao: A Journal of Comparative Philosophy </a:t>
            </a:r>
            <a:r>
              <a:rPr lang="en-US" sz="1800" b="1" dirty="0" smtClean="0">
                <a:solidFill>
                  <a:srgbClr val="00468A"/>
                </a:solidFill>
                <a:latin typeface="Calibri" pitchFamily="34" charset="0"/>
              </a:rPr>
              <a:t>in 2012</a:t>
            </a:r>
            <a:endParaRPr lang="de-DE" sz="1800" b="1" i="1" dirty="0" smtClean="0">
              <a:solidFill>
                <a:srgbClr val="00468A"/>
              </a:solidFill>
              <a:latin typeface="Calibri" pitchFamily="34" charset="0"/>
            </a:endParaRPr>
          </a:p>
        </p:txBody>
      </p:sp>
      <p:graphicFrame>
        <p:nvGraphicFramePr>
          <p:cNvPr id="9" name="Group 45"/>
          <p:cNvGraphicFramePr>
            <a:graphicFrameLocks noGrp="1"/>
          </p:cNvGraphicFramePr>
          <p:nvPr>
            <p:extLst>
              <p:ext uri="{D42A27DB-BD31-4B8C-83A1-F6EECF244321}">
                <p14:modId xmlns:p14="http://schemas.microsoft.com/office/powerpoint/2010/main" val="421449712"/>
              </p:ext>
            </p:extLst>
          </p:nvPr>
        </p:nvGraphicFramePr>
        <p:xfrm>
          <a:off x="559423" y="1970586"/>
          <a:ext cx="7801293" cy="4025928"/>
        </p:xfrm>
        <a:graphic>
          <a:graphicData uri="http://schemas.openxmlformats.org/drawingml/2006/table">
            <a:tbl>
              <a:tblPr/>
              <a:tblGrid>
                <a:gridCol w="3611563"/>
                <a:gridCol w="1323975"/>
                <a:gridCol w="600075"/>
                <a:gridCol w="542925"/>
                <a:gridCol w="628650"/>
                <a:gridCol w="1094105"/>
              </a:tblGrid>
              <a:tr h="0">
                <a:tc>
                  <a:txBody>
                    <a:body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000" b="1" i="0" u="none" strike="noStrike" cap="none" normalizeH="0" baseline="0" dirty="0" smtClean="0">
                          <a:ln>
                            <a:noFill/>
                          </a:ln>
                          <a:solidFill>
                            <a:schemeClr val="bg1"/>
                          </a:solidFill>
                          <a:effectLst/>
                          <a:latin typeface="Calibri" pitchFamily="34" charset="0"/>
                          <a:cs typeface="Arial" pitchFamily="34" charset="0"/>
                        </a:rPr>
                        <a:t>Title</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000" b="1" i="0" u="none" strike="noStrike" cap="none" normalizeH="0" baseline="0" dirty="0" smtClean="0">
                          <a:ln>
                            <a:noFill/>
                          </a:ln>
                          <a:solidFill>
                            <a:schemeClr val="bg1"/>
                          </a:solidFill>
                          <a:effectLst/>
                          <a:latin typeface="Calibri" pitchFamily="34" charset="0"/>
                          <a:cs typeface="Arial" pitchFamily="34" charset="0"/>
                        </a:rPr>
                        <a:t>Author</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000" b="1" i="0" u="none" strike="noStrike" cap="none" normalizeH="0" baseline="0" dirty="0" smtClean="0">
                          <a:ln>
                            <a:noFill/>
                          </a:ln>
                          <a:solidFill>
                            <a:schemeClr val="bg1"/>
                          </a:solidFill>
                          <a:effectLst/>
                          <a:latin typeface="Calibri" pitchFamily="34" charset="0"/>
                          <a:cs typeface="Arial" pitchFamily="34" charset="0"/>
                        </a:rPr>
                        <a:t>Volume</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000" b="1" i="0" u="none" strike="noStrike" cap="none" normalizeH="0" baseline="0" dirty="0" smtClean="0">
                          <a:ln>
                            <a:noFill/>
                          </a:ln>
                          <a:solidFill>
                            <a:schemeClr val="bg1"/>
                          </a:solidFill>
                          <a:effectLst/>
                          <a:latin typeface="Calibri" pitchFamily="34" charset="0"/>
                          <a:cs typeface="Arial" pitchFamily="34" charset="0"/>
                        </a:rPr>
                        <a:t>Issue</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000" b="1" i="0" u="none" strike="noStrike" cap="none" normalizeH="0" baseline="0" dirty="0" smtClean="0">
                          <a:ln>
                            <a:noFill/>
                          </a:ln>
                          <a:solidFill>
                            <a:schemeClr val="bg1"/>
                          </a:solidFill>
                          <a:effectLst/>
                          <a:latin typeface="Calibri" pitchFamily="34" charset="0"/>
                          <a:cs typeface="Arial" pitchFamily="34" charset="0"/>
                        </a:rPr>
                        <a:t>Year</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000" b="1" i="0" u="none" strike="noStrike" cap="none" normalizeH="0" baseline="0" dirty="0" smtClean="0">
                          <a:ln>
                            <a:noFill/>
                          </a:ln>
                          <a:solidFill>
                            <a:schemeClr val="bg1"/>
                          </a:solidFill>
                          <a:effectLst/>
                          <a:latin typeface="Calibri" pitchFamily="34" charset="0"/>
                          <a:cs typeface="Arial" pitchFamily="34" charset="0"/>
                        </a:rPr>
                        <a:t>Article Requests </a:t>
                      </a:r>
                    </a:p>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000" b="1" i="0" u="none" strike="noStrike" cap="none" normalizeH="0" baseline="0" dirty="0" smtClean="0">
                          <a:ln>
                            <a:noFill/>
                          </a:ln>
                          <a:solidFill>
                            <a:schemeClr val="bg1"/>
                          </a:solidFill>
                          <a:effectLst/>
                          <a:latin typeface="Calibri" pitchFamily="34" charset="0"/>
                          <a:cs typeface="Arial" pitchFamily="34" charset="0"/>
                        </a:rPr>
                        <a:t>2012</a:t>
                      </a: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r>
              <a:tr h="354282">
                <a:tc>
                  <a:txBody>
                    <a:bodyPr/>
                    <a:lstStyle/>
                    <a:p>
                      <a:pPr algn="l" fontAlgn="b"/>
                      <a:r>
                        <a:rPr lang="en-PH" sz="1000" b="0" i="0" u="none" strike="noStrike" noProof="1" smtClean="0">
                          <a:solidFill>
                            <a:srgbClr val="002060"/>
                          </a:solidFill>
                          <a:effectLst/>
                          <a:latin typeface="Calibri" pitchFamily="34" charset="0"/>
                          <a:cs typeface="Arial" pitchFamily="34" charset="0"/>
                        </a:rPr>
                        <a:t>Metaphor And Meaning In Early China</a:t>
                      </a:r>
                      <a:endParaRPr lang="en-PH" sz="1000" b="0" i="0" u="none" strike="noStrike" noProof="1">
                        <a:solidFill>
                          <a:srgbClr val="002060"/>
                        </a:solidFill>
                        <a:effectLst/>
                        <a:latin typeface="Calibri" pitchFamily="34" charset="0"/>
                        <a:cs typeface="Arial" pitchFamily="34" charset="0"/>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l" fontAlgn="b"/>
                      <a:r>
                        <a:rPr lang="en-PH" sz="1000" b="0" i="0" u="none" strike="noStrike">
                          <a:solidFill>
                            <a:srgbClr val="002060"/>
                          </a:solidFill>
                          <a:effectLst/>
                          <a:latin typeface="Calibri" pitchFamily="34" charset="0"/>
                          <a:cs typeface="Arial" pitchFamily="34" charset="0"/>
                        </a:rPr>
                        <a:t>EDWARD SLINGERLAND</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10</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a:solidFill>
                            <a:srgbClr val="002060"/>
                          </a:solidFill>
                          <a:effectLst/>
                          <a:latin typeface="Calibri" pitchFamily="34" charset="0"/>
                          <a:cs typeface="Arial" pitchFamily="34" charset="0"/>
                        </a:rPr>
                        <a:t>1</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2011</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557</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r>
              <a:tr h="354282">
                <a:tc>
                  <a:txBody>
                    <a:bodyPr/>
                    <a:lstStyle/>
                    <a:p>
                      <a:pPr algn="l" fontAlgn="b"/>
                      <a:r>
                        <a:rPr lang="en-PH" sz="1000" b="0" i="0" u="none" strike="noStrike" noProof="1" smtClean="0">
                          <a:solidFill>
                            <a:srgbClr val="002060"/>
                          </a:solidFill>
                          <a:effectLst/>
                          <a:latin typeface="Calibri" pitchFamily="34" charset="0"/>
                          <a:cs typeface="Arial" pitchFamily="34" charset="0"/>
                        </a:rPr>
                        <a:t>Euthanasia And Assisted Suicide From Confucian Moral Perspectives</a:t>
                      </a:r>
                      <a:endParaRPr lang="en-PH" sz="1000" b="0" i="0" u="none" strike="noStrike" noProof="1">
                        <a:solidFill>
                          <a:srgbClr val="002060"/>
                        </a:solidFill>
                        <a:effectLst/>
                        <a:latin typeface="Calibri" pitchFamily="34" charset="0"/>
                        <a:cs typeface="Arial" pitchFamily="34" charset="0"/>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l" fontAlgn="b"/>
                      <a:r>
                        <a:rPr lang="en-PH" sz="1000" b="0" i="0" u="none" strike="noStrike">
                          <a:solidFill>
                            <a:srgbClr val="002060"/>
                          </a:solidFill>
                          <a:effectLst/>
                          <a:latin typeface="Calibri" pitchFamily="34" charset="0"/>
                          <a:cs typeface="Arial" pitchFamily="34" charset="0"/>
                        </a:rPr>
                        <a:t>LO PING-CHEUNG</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9</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a:solidFill>
                            <a:srgbClr val="002060"/>
                          </a:solidFill>
                          <a:effectLst/>
                          <a:latin typeface="Calibri" pitchFamily="34" charset="0"/>
                          <a:cs typeface="Arial" pitchFamily="34" charset="0"/>
                        </a:rPr>
                        <a:t>1</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2010</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a:solidFill>
                            <a:srgbClr val="002060"/>
                          </a:solidFill>
                          <a:effectLst/>
                          <a:latin typeface="Calibri" pitchFamily="34" charset="0"/>
                          <a:cs typeface="Arial" pitchFamily="34" charset="0"/>
                        </a:rPr>
                        <a:t>247</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r>
              <a:tr h="354282">
                <a:tc>
                  <a:txBody>
                    <a:bodyPr/>
                    <a:lstStyle/>
                    <a:p>
                      <a:pPr algn="l" fontAlgn="b"/>
                      <a:r>
                        <a:rPr lang="en-PH" sz="1000" b="0" i="0" u="none" strike="noStrike" noProof="1" smtClean="0">
                          <a:solidFill>
                            <a:srgbClr val="002060"/>
                          </a:solidFill>
                          <a:effectLst/>
                          <a:latin typeface="Calibri" pitchFamily="34" charset="0"/>
                          <a:cs typeface="Arial" pitchFamily="34" charset="0"/>
                        </a:rPr>
                        <a:t>Virtue Ethics And Confucian Ethics</a:t>
                      </a:r>
                      <a:endParaRPr lang="en-PH" sz="1000" b="0" i="0" u="none" strike="noStrike" noProof="1">
                        <a:solidFill>
                          <a:srgbClr val="002060"/>
                        </a:solidFill>
                        <a:effectLst/>
                        <a:latin typeface="Calibri" pitchFamily="34" charset="0"/>
                        <a:cs typeface="Arial" pitchFamily="34" charset="0"/>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l" fontAlgn="b"/>
                      <a:r>
                        <a:rPr lang="en-PH" sz="1000" b="0" i="0" u="none" strike="noStrike">
                          <a:solidFill>
                            <a:srgbClr val="002060"/>
                          </a:solidFill>
                          <a:effectLst/>
                          <a:latin typeface="Calibri" pitchFamily="34" charset="0"/>
                          <a:cs typeface="Arial" pitchFamily="34" charset="0"/>
                        </a:rPr>
                        <a:t>LAI CHEN</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9</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a:solidFill>
                            <a:srgbClr val="002060"/>
                          </a:solidFill>
                          <a:effectLst/>
                          <a:latin typeface="Calibri" pitchFamily="34" charset="0"/>
                          <a:cs typeface="Arial" pitchFamily="34" charset="0"/>
                        </a:rPr>
                        <a:t>3</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2010</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a:solidFill>
                            <a:srgbClr val="002060"/>
                          </a:solidFill>
                          <a:effectLst/>
                          <a:latin typeface="Calibri" pitchFamily="34" charset="0"/>
                          <a:cs typeface="Arial" pitchFamily="34" charset="0"/>
                        </a:rPr>
                        <a:t>245</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r>
              <a:tr h="354282">
                <a:tc>
                  <a:txBody>
                    <a:bodyPr/>
                    <a:lstStyle/>
                    <a:p>
                      <a:pPr algn="l" fontAlgn="b"/>
                      <a:r>
                        <a:rPr lang="en-PH" sz="1000" b="0" i="0" u="none" strike="noStrike" noProof="1" smtClean="0">
                          <a:solidFill>
                            <a:srgbClr val="002060"/>
                          </a:solidFill>
                          <a:effectLst/>
                          <a:latin typeface="Calibri" pitchFamily="34" charset="0"/>
                          <a:cs typeface="Arial" pitchFamily="34" charset="0"/>
                        </a:rPr>
                        <a:t>Setting The Record Straight</a:t>
                      </a:r>
                      <a:endParaRPr lang="en-PH" sz="1000" b="0" i="0" u="none" strike="noStrike" noProof="1">
                        <a:solidFill>
                          <a:srgbClr val="002060"/>
                        </a:solidFill>
                        <a:effectLst/>
                        <a:latin typeface="Calibri" pitchFamily="34" charset="0"/>
                        <a:cs typeface="Arial" pitchFamily="34" charset="0"/>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l" fontAlgn="b"/>
                      <a:r>
                        <a:rPr lang="en-PH" sz="1000" b="0" i="0" u="none" strike="noStrike">
                          <a:solidFill>
                            <a:srgbClr val="002060"/>
                          </a:solidFill>
                          <a:effectLst/>
                          <a:latin typeface="Calibri" pitchFamily="34" charset="0"/>
                          <a:cs typeface="Arial" pitchFamily="34" charset="0"/>
                        </a:rPr>
                        <a:t>SHIRONG LUO</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11</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a:solidFill>
                            <a:srgbClr val="002060"/>
                          </a:solidFill>
                          <a:effectLst/>
                          <a:latin typeface="Calibri" pitchFamily="34" charset="0"/>
                          <a:cs typeface="Arial" pitchFamily="34" charset="0"/>
                        </a:rPr>
                        <a:t>1</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2012</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a:solidFill>
                            <a:srgbClr val="002060"/>
                          </a:solidFill>
                          <a:effectLst/>
                          <a:latin typeface="Calibri" pitchFamily="34" charset="0"/>
                          <a:cs typeface="Arial" pitchFamily="34" charset="0"/>
                        </a:rPr>
                        <a:t>222</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r>
              <a:tr h="354282">
                <a:tc>
                  <a:txBody>
                    <a:bodyPr/>
                    <a:lstStyle/>
                    <a:p>
                      <a:pPr algn="l" fontAlgn="b"/>
                      <a:r>
                        <a:rPr lang="en-PH" sz="1000" b="0" i="0" u="none" strike="noStrike" noProof="1" smtClean="0">
                          <a:solidFill>
                            <a:srgbClr val="002060"/>
                          </a:solidFill>
                          <a:effectLst/>
                          <a:latin typeface="Calibri" pitchFamily="34" charset="0"/>
                          <a:cs typeface="Arial" pitchFamily="34" charset="0"/>
                        </a:rPr>
                        <a:t>Confucius And Aristotle On The Goods Of Friendship</a:t>
                      </a:r>
                      <a:endParaRPr lang="en-PH" sz="1000" b="0" i="0" u="none" strike="noStrike" noProof="1">
                        <a:solidFill>
                          <a:srgbClr val="002060"/>
                        </a:solidFill>
                        <a:effectLst/>
                        <a:latin typeface="Calibri" pitchFamily="34" charset="0"/>
                        <a:cs typeface="Arial" pitchFamily="34" charset="0"/>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l" fontAlgn="b"/>
                      <a:r>
                        <a:rPr lang="en-PH" sz="1000" b="0" i="0" u="none" strike="noStrike">
                          <a:solidFill>
                            <a:srgbClr val="002060"/>
                          </a:solidFill>
                          <a:effectLst/>
                          <a:latin typeface="Calibri" pitchFamily="34" charset="0"/>
                          <a:cs typeface="Arial" pitchFamily="34" charset="0"/>
                        </a:rPr>
                        <a:t>ERIC MULLIS</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a:solidFill>
                            <a:srgbClr val="002060"/>
                          </a:solidFill>
                          <a:effectLst/>
                          <a:latin typeface="Calibri" pitchFamily="34" charset="0"/>
                          <a:cs typeface="Arial" pitchFamily="34" charset="0"/>
                        </a:rPr>
                        <a:t>9</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4</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2010</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a:solidFill>
                            <a:srgbClr val="002060"/>
                          </a:solidFill>
                          <a:effectLst/>
                          <a:latin typeface="Calibri" pitchFamily="34" charset="0"/>
                          <a:cs typeface="Arial" pitchFamily="34" charset="0"/>
                        </a:rPr>
                        <a:t>202</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r>
              <a:tr h="354282">
                <a:tc>
                  <a:txBody>
                    <a:bodyPr/>
                    <a:lstStyle/>
                    <a:p>
                      <a:pPr algn="l" fontAlgn="b"/>
                      <a:r>
                        <a:rPr lang="en-PH" sz="1000" b="0" i="0" u="none" strike="noStrike" noProof="1" smtClean="0">
                          <a:solidFill>
                            <a:srgbClr val="002060"/>
                          </a:solidFill>
                          <a:effectLst/>
                          <a:latin typeface="Calibri" pitchFamily="34" charset="0"/>
                          <a:cs typeface="Arial" pitchFamily="34" charset="0"/>
                        </a:rPr>
                        <a:t>The Meaning Of Detachment In Daoism, Buddhism, And Stoicism</a:t>
                      </a:r>
                      <a:endParaRPr lang="en-PH" sz="1000" b="0" i="0" u="none" strike="noStrike" noProof="1">
                        <a:solidFill>
                          <a:srgbClr val="002060"/>
                        </a:solidFill>
                        <a:effectLst/>
                        <a:latin typeface="Calibri" pitchFamily="34" charset="0"/>
                        <a:cs typeface="Arial" pitchFamily="34" charset="0"/>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l" fontAlgn="b"/>
                      <a:r>
                        <a:rPr lang="en-PH" sz="1000" b="0" i="0" u="none" strike="noStrike">
                          <a:solidFill>
                            <a:srgbClr val="002060"/>
                          </a:solidFill>
                          <a:effectLst/>
                          <a:latin typeface="Calibri" pitchFamily="34" charset="0"/>
                          <a:cs typeface="Arial" pitchFamily="34" charset="0"/>
                        </a:rPr>
                        <a:t>David B. Wong </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a:solidFill>
                            <a:srgbClr val="002060"/>
                          </a:solidFill>
                          <a:effectLst/>
                          <a:latin typeface="Calibri" pitchFamily="34" charset="0"/>
                          <a:cs typeface="Arial" pitchFamily="34" charset="0"/>
                        </a:rPr>
                        <a:t>5</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2</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2006</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a:solidFill>
                            <a:srgbClr val="002060"/>
                          </a:solidFill>
                          <a:effectLst/>
                          <a:latin typeface="Calibri" pitchFamily="34" charset="0"/>
                          <a:cs typeface="Arial" pitchFamily="34" charset="0"/>
                        </a:rPr>
                        <a:t>140</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r>
              <a:tr h="354282">
                <a:tc>
                  <a:txBody>
                    <a:bodyPr/>
                    <a:lstStyle/>
                    <a:p>
                      <a:pPr algn="l" fontAlgn="b"/>
                      <a:r>
                        <a:rPr lang="en-PH" sz="1000" b="0" i="0" u="none" strike="noStrike" noProof="1" smtClean="0">
                          <a:solidFill>
                            <a:srgbClr val="002060"/>
                          </a:solidFill>
                          <a:effectLst/>
                          <a:latin typeface="Calibri" pitchFamily="34" charset="0"/>
                          <a:cs typeface="Arial" pitchFamily="34" charset="0"/>
                        </a:rPr>
                        <a:t>A Different Type Of Individualism In  Zhuangzi</a:t>
                      </a:r>
                      <a:endParaRPr lang="en-PH" sz="1000" b="0" i="0" u="none" strike="noStrike" noProof="1">
                        <a:solidFill>
                          <a:srgbClr val="002060"/>
                        </a:solidFill>
                        <a:effectLst/>
                        <a:latin typeface="Calibri" pitchFamily="34" charset="0"/>
                        <a:cs typeface="Arial" pitchFamily="34" charset="0"/>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l" fontAlgn="b"/>
                      <a:r>
                        <a:rPr lang="en-PH" sz="1000" b="0" i="0" u="none" strike="noStrike" dirty="0">
                          <a:solidFill>
                            <a:srgbClr val="002060"/>
                          </a:solidFill>
                          <a:effectLst/>
                          <a:latin typeface="Calibri" pitchFamily="34" charset="0"/>
                          <a:cs typeface="Arial" pitchFamily="34" charset="0"/>
                        </a:rPr>
                        <a:t>XU KEQIAN</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a:solidFill>
                            <a:srgbClr val="002060"/>
                          </a:solidFill>
                          <a:effectLst/>
                          <a:latin typeface="Calibri" pitchFamily="34" charset="0"/>
                          <a:cs typeface="Arial" pitchFamily="34" charset="0"/>
                        </a:rPr>
                        <a:t>10</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4</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2011</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a:solidFill>
                            <a:srgbClr val="002060"/>
                          </a:solidFill>
                          <a:effectLst/>
                          <a:latin typeface="Calibri" pitchFamily="34" charset="0"/>
                          <a:cs typeface="Arial" pitchFamily="34" charset="0"/>
                        </a:rPr>
                        <a:t>135</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r>
              <a:tr h="354282">
                <a:tc>
                  <a:txBody>
                    <a:bodyPr/>
                    <a:lstStyle/>
                    <a:p>
                      <a:pPr algn="l" fontAlgn="b"/>
                      <a:r>
                        <a:rPr lang="en-PH" sz="1000" b="0" i="0" u="none" strike="noStrike" noProof="1" smtClean="0">
                          <a:solidFill>
                            <a:srgbClr val="002060"/>
                          </a:solidFill>
                          <a:effectLst/>
                          <a:latin typeface="Calibri" pitchFamily="34" charset="0"/>
                          <a:cs typeface="Arial" pitchFamily="34" charset="0"/>
                        </a:rPr>
                        <a:t>Yu, Confucius, and  Ren</a:t>
                      </a:r>
                      <a:endParaRPr lang="en-PH" sz="1000" b="0" i="0" u="none" strike="noStrike" noProof="1">
                        <a:solidFill>
                          <a:srgbClr val="002060"/>
                        </a:solidFill>
                        <a:effectLst/>
                        <a:latin typeface="Calibri" pitchFamily="34" charset="0"/>
                        <a:cs typeface="Arial" pitchFamily="34" charset="0"/>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l" fontAlgn="b"/>
                      <a:r>
                        <a:rPr lang="en-PH" sz="1000" b="0" i="0" u="none" strike="noStrike" dirty="0">
                          <a:solidFill>
                            <a:srgbClr val="002060"/>
                          </a:solidFill>
                          <a:effectLst/>
                          <a:latin typeface="Calibri" pitchFamily="34" charset="0"/>
                          <a:cs typeface="Arial" pitchFamily="34" charset="0"/>
                        </a:rPr>
                        <a:t>GEORGE RUDEBUSCH</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a:solidFill>
                            <a:srgbClr val="002060"/>
                          </a:solidFill>
                          <a:effectLst/>
                          <a:latin typeface="Calibri" pitchFamily="34" charset="0"/>
                          <a:cs typeface="Arial" pitchFamily="34" charset="0"/>
                        </a:rPr>
                        <a:t>10</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3</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2011</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a:solidFill>
                            <a:srgbClr val="002060"/>
                          </a:solidFill>
                          <a:effectLst/>
                          <a:latin typeface="Calibri" pitchFamily="34" charset="0"/>
                          <a:cs typeface="Arial" pitchFamily="34" charset="0"/>
                        </a:rPr>
                        <a:t>121</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r>
              <a:tr h="354282">
                <a:tc>
                  <a:txBody>
                    <a:bodyPr/>
                    <a:lstStyle/>
                    <a:p>
                      <a:pPr algn="l" fontAlgn="b"/>
                      <a:r>
                        <a:rPr lang="en-PH" sz="1000" b="0" i="0" u="none" strike="noStrike" noProof="1" smtClean="0">
                          <a:solidFill>
                            <a:srgbClr val="002060"/>
                          </a:solidFill>
                          <a:effectLst/>
                          <a:latin typeface="Calibri" pitchFamily="34" charset="0"/>
                          <a:cs typeface="Arial" pitchFamily="34" charset="0"/>
                        </a:rPr>
                        <a:t>A Confucian Perspective On Abortion</a:t>
                      </a:r>
                      <a:endParaRPr lang="en-PH" sz="1000" b="0" i="0" u="none" strike="noStrike" noProof="1">
                        <a:solidFill>
                          <a:srgbClr val="002060"/>
                        </a:solidFill>
                        <a:effectLst/>
                        <a:latin typeface="Calibri" pitchFamily="34" charset="0"/>
                        <a:cs typeface="Arial" pitchFamily="34" charset="0"/>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l" fontAlgn="b"/>
                      <a:r>
                        <a:rPr lang="en-PH" sz="1000" b="0" i="0" u="none" strike="noStrike">
                          <a:solidFill>
                            <a:srgbClr val="002060"/>
                          </a:solidFill>
                          <a:effectLst/>
                          <a:latin typeface="Calibri" pitchFamily="34" charset="0"/>
                          <a:cs typeface="Arial" pitchFamily="34" charset="0"/>
                        </a:rPr>
                        <a:t>PHILIP IVANHOE</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9</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1</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2010</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PH" sz="1000" b="0" i="0" u="none" strike="noStrike">
                          <a:solidFill>
                            <a:srgbClr val="002060"/>
                          </a:solidFill>
                          <a:effectLst/>
                          <a:latin typeface="Calibri" pitchFamily="34" charset="0"/>
                          <a:cs typeface="Arial" pitchFamily="34" charset="0"/>
                        </a:rPr>
                        <a:t>115</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r>
              <a:tr h="354282">
                <a:tc>
                  <a:txBody>
                    <a:bodyPr/>
                    <a:lstStyle/>
                    <a:p>
                      <a:pPr algn="l" fontAlgn="b"/>
                      <a:r>
                        <a:rPr lang="en-PH" sz="1000" b="0" i="0" u="none" strike="noStrike" noProof="1" smtClean="0">
                          <a:solidFill>
                            <a:srgbClr val="002060"/>
                          </a:solidFill>
                          <a:effectLst/>
                          <a:latin typeface="Calibri" pitchFamily="34" charset="0"/>
                          <a:cs typeface="Arial" pitchFamily="34" charset="0"/>
                        </a:rPr>
                        <a:t>Why Early Confucianism Cannot Generate Democracy</a:t>
                      </a:r>
                      <a:endParaRPr lang="en-PH" sz="1000" b="0" i="0" u="none" strike="noStrike" noProof="1">
                        <a:solidFill>
                          <a:srgbClr val="002060"/>
                        </a:solidFill>
                        <a:effectLst/>
                        <a:latin typeface="Calibri" pitchFamily="34" charset="0"/>
                        <a:cs typeface="Arial" pitchFamily="34" charset="0"/>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l" fontAlgn="b"/>
                      <a:r>
                        <a:rPr lang="en-PH" sz="1000" b="0" i="0" u="none" strike="noStrike">
                          <a:solidFill>
                            <a:srgbClr val="002060"/>
                          </a:solidFill>
                          <a:effectLst/>
                          <a:latin typeface="Calibri" pitchFamily="34" charset="0"/>
                          <a:cs typeface="Arial" pitchFamily="34" charset="0"/>
                        </a:rPr>
                        <a:t>DAVID ELSTEIN</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9</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4</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2010</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PH" sz="1000" b="0" i="0" u="none" strike="noStrike" dirty="0">
                          <a:solidFill>
                            <a:srgbClr val="002060"/>
                          </a:solidFill>
                          <a:effectLst/>
                          <a:latin typeface="Calibri" pitchFamily="34" charset="0"/>
                          <a:cs typeface="Arial" pitchFamily="34" charset="0"/>
                        </a:rPr>
                        <a:t>114</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r>
            </a:tbl>
          </a:graphicData>
        </a:graphic>
      </p:graphicFrame>
      <p:sp>
        <p:nvSpPr>
          <p:cNvPr id="5" name="Rectangle 4"/>
          <p:cNvSpPr/>
          <p:nvPr/>
        </p:nvSpPr>
        <p:spPr>
          <a:xfrm>
            <a:off x="3875088" y="6181437"/>
            <a:ext cx="4572000" cy="153888"/>
          </a:xfrm>
          <a:prstGeom prst="rect">
            <a:avLst/>
          </a:prstGeom>
        </p:spPr>
        <p:txBody>
          <a:bodyPr lIns="0" tIns="0" rIns="0" bIns="0">
            <a:spAutoFit/>
          </a:bodyPr>
          <a:lstStyle/>
          <a:p>
            <a:pPr algn="r"/>
            <a:r>
              <a:rPr lang="en-US" sz="1000" i="1" dirty="0" smtClean="0">
                <a:latin typeface="Calibri" pitchFamily="34" charset="0"/>
              </a:rPr>
              <a:t>(</a:t>
            </a:r>
            <a:r>
              <a:rPr lang="en-US" sz="1000" i="1" noProof="1" smtClean="0">
                <a:latin typeface="Calibri" pitchFamily="34" charset="0"/>
              </a:rPr>
              <a:t>Source: SAP / Business Warehouse)</a:t>
            </a:r>
          </a:p>
        </p:txBody>
      </p:sp>
    </p:spTree>
    <p:extLst>
      <p:ext uri="{BB962C8B-B14F-4D97-AF65-F5344CB8AC3E}">
        <p14:creationId xmlns:p14="http://schemas.microsoft.com/office/powerpoint/2010/main" val="422268628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914401"/>
            <a:ext cx="7772400" cy="2133600"/>
          </a:xfrm>
        </p:spPr>
        <p:txBody>
          <a:bodyPr>
            <a:normAutofit fontScale="90000"/>
          </a:bodyPr>
          <a:lstStyle/>
          <a:p>
            <a:r>
              <a:rPr lang="en-US" sz="3100" b="1" dirty="0" smtClean="0">
                <a:solidFill>
                  <a:schemeClr val="accent1"/>
                </a:solidFill>
              </a:rPr>
              <a:t>Google H5-Index and H5-Median</a:t>
            </a:r>
            <a:r>
              <a:rPr lang="en-US" sz="3600" dirty="0" smtClean="0"/>
              <a:t/>
            </a:r>
            <a:br>
              <a:rPr lang="en-US" sz="3600" dirty="0" smtClean="0"/>
            </a:br>
            <a:r>
              <a:rPr lang="en-US" sz="1300" dirty="0" smtClean="0">
                <a:solidFill>
                  <a:schemeClr val="accent1"/>
                </a:solidFill>
              </a:rPr>
              <a:t>The </a:t>
            </a:r>
            <a:r>
              <a:rPr lang="en-US" sz="1300" b="1" dirty="0" smtClean="0">
                <a:solidFill>
                  <a:schemeClr val="accent1"/>
                </a:solidFill>
              </a:rPr>
              <a:t>h-index</a:t>
            </a:r>
            <a:r>
              <a:rPr lang="en-US" sz="1300" dirty="0" smtClean="0">
                <a:solidFill>
                  <a:schemeClr val="accent1"/>
                </a:solidFill>
              </a:rPr>
              <a:t> of a publication is the largest number h such that at least h articles in that publication were cited at least h times each. For example, a publication with five articles cited by, respectively, 17, 9, 6, 3, and 2, has the h-index of 3. </a:t>
            </a:r>
            <a:br>
              <a:rPr lang="en-US" sz="1300" dirty="0" smtClean="0">
                <a:solidFill>
                  <a:schemeClr val="accent1"/>
                </a:solidFill>
              </a:rPr>
            </a:br>
            <a:r>
              <a:rPr lang="en-US" sz="1300" dirty="0" smtClean="0">
                <a:solidFill>
                  <a:schemeClr val="accent1"/>
                </a:solidFill>
              </a:rPr>
              <a:t/>
            </a:r>
            <a:br>
              <a:rPr lang="en-US" sz="1300" dirty="0" smtClean="0">
                <a:solidFill>
                  <a:schemeClr val="accent1"/>
                </a:solidFill>
              </a:rPr>
            </a:br>
            <a:r>
              <a:rPr lang="en-US" sz="1300" dirty="0" smtClean="0">
                <a:solidFill>
                  <a:schemeClr val="accent1"/>
                </a:solidFill>
              </a:rPr>
              <a:t>The </a:t>
            </a:r>
            <a:r>
              <a:rPr lang="en-US" sz="1300" b="1" dirty="0" smtClean="0">
                <a:solidFill>
                  <a:schemeClr val="accent1"/>
                </a:solidFill>
              </a:rPr>
              <a:t>h-core</a:t>
            </a:r>
            <a:r>
              <a:rPr lang="en-US" sz="1300" dirty="0" smtClean="0">
                <a:solidFill>
                  <a:schemeClr val="accent1"/>
                </a:solidFill>
              </a:rPr>
              <a:t> of a publication is a set of top cited h articles from the publication. These are the articles that the h-index is based on. For example, the publication above has the h-core with three articles, those cited by 17, 9, and 6. </a:t>
            </a:r>
            <a:br>
              <a:rPr lang="en-US" sz="1300" dirty="0" smtClean="0">
                <a:solidFill>
                  <a:schemeClr val="accent1"/>
                </a:solidFill>
              </a:rPr>
            </a:br>
            <a:r>
              <a:rPr lang="en-US" sz="1300" dirty="0" smtClean="0">
                <a:solidFill>
                  <a:schemeClr val="accent1"/>
                </a:solidFill>
              </a:rPr>
              <a:t/>
            </a:r>
            <a:br>
              <a:rPr lang="en-US" sz="1300" dirty="0" smtClean="0">
                <a:solidFill>
                  <a:schemeClr val="accent1"/>
                </a:solidFill>
              </a:rPr>
            </a:br>
            <a:r>
              <a:rPr lang="en-US" sz="1300" dirty="0" smtClean="0">
                <a:solidFill>
                  <a:schemeClr val="accent1"/>
                </a:solidFill>
              </a:rPr>
              <a:t>The </a:t>
            </a:r>
            <a:r>
              <a:rPr lang="en-US" sz="1300" b="1" dirty="0" smtClean="0">
                <a:solidFill>
                  <a:schemeClr val="accent1"/>
                </a:solidFill>
              </a:rPr>
              <a:t>h-median</a:t>
            </a:r>
            <a:r>
              <a:rPr lang="en-US" sz="1300" dirty="0" smtClean="0">
                <a:solidFill>
                  <a:schemeClr val="accent1"/>
                </a:solidFill>
              </a:rPr>
              <a:t> of a publication is the median of the citation counts in its h-core. For example, the h-median of the publication above is 9. The h-median is a measure of the distribution of citations to the articles in the h-core. </a:t>
            </a:r>
            <a:br>
              <a:rPr lang="en-US" sz="1300" dirty="0" smtClean="0">
                <a:solidFill>
                  <a:schemeClr val="accent1"/>
                </a:solidFill>
              </a:rPr>
            </a:br>
            <a:endParaRPr lang="en-US" sz="1300" dirty="0">
              <a:solidFill>
                <a:schemeClr val="accent1"/>
              </a:solidFill>
            </a:endParaRPr>
          </a:p>
        </p:txBody>
      </p:sp>
      <p:sp>
        <p:nvSpPr>
          <p:cNvPr id="3" name="Subtitle 2"/>
          <p:cNvSpPr>
            <a:spLocks noGrp="1"/>
          </p:cNvSpPr>
          <p:nvPr>
            <p:ph type="subTitle" idx="1"/>
          </p:nvPr>
        </p:nvSpPr>
        <p:spPr>
          <a:xfrm>
            <a:off x="1066800" y="3352800"/>
            <a:ext cx="7086600" cy="2514600"/>
          </a:xfrm>
        </p:spPr>
        <p:txBody>
          <a:bodyPr/>
          <a:lstStyle/>
          <a:p>
            <a:pPr algn="l"/>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63064770"/>
              </p:ext>
            </p:extLst>
          </p:nvPr>
        </p:nvGraphicFramePr>
        <p:xfrm>
          <a:off x="990599" y="3276600"/>
          <a:ext cx="7696201" cy="3048000"/>
        </p:xfrm>
        <a:graphic>
          <a:graphicData uri="http://schemas.openxmlformats.org/drawingml/2006/table">
            <a:tbl>
              <a:tblPr firstRow="1" firstCol="1" bandRow="1">
                <a:tableStyleId>{5C22544A-7EE6-4342-B048-85BDC9FD1C3A}</a:tableStyleId>
              </a:tblPr>
              <a:tblGrid>
                <a:gridCol w="2869058"/>
                <a:gridCol w="2029334"/>
                <a:gridCol w="1259586"/>
                <a:gridCol w="1538223"/>
              </a:tblGrid>
              <a:tr h="508000">
                <a:tc>
                  <a:txBody>
                    <a:bodyPr/>
                    <a:lstStyle/>
                    <a:p>
                      <a:pPr marL="0" marR="0" algn="ctr">
                        <a:lnSpc>
                          <a:spcPct val="115000"/>
                        </a:lnSpc>
                        <a:spcBef>
                          <a:spcPts val="0"/>
                        </a:spcBef>
                        <a:spcAft>
                          <a:spcPts val="0"/>
                        </a:spcAft>
                      </a:pPr>
                      <a:r>
                        <a:rPr lang="en-US" sz="1100" dirty="0">
                          <a:effectLst/>
                        </a:rPr>
                        <a:t>Name of the Journal</a:t>
                      </a:r>
                      <a:endParaRPr lang="en-US" sz="11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Years of Publication</a:t>
                      </a:r>
                      <a:endParaRPr lang="en-US" sz="11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H5-Index</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H5-Median</a:t>
                      </a:r>
                      <a:endParaRPr lang="en-US" sz="1100">
                        <a:effectLst/>
                        <a:latin typeface="Calibri"/>
                        <a:ea typeface="PMingLiU"/>
                        <a:cs typeface="Times New Roman"/>
                      </a:endParaRPr>
                    </a:p>
                  </a:txBody>
                  <a:tcPr marL="68580" marR="68580" marT="0" marB="0"/>
                </a:tc>
              </a:tr>
              <a:tr h="508000">
                <a:tc>
                  <a:txBody>
                    <a:bodyPr/>
                    <a:lstStyle/>
                    <a:p>
                      <a:pPr marL="0" marR="0" algn="ctr">
                        <a:lnSpc>
                          <a:spcPct val="115000"/>
                        </a:lnSpc>
                        <a:spcBef>
                          <a:spcPts val="0"/>
                        </a:spcBef>
                        <a:spcAft>
                          <a:spcPts val="0"/>
                        </a:spcAft>
                      </a:pPr>
                      <a:r>
                        <a:rPr lang="en-US" sz="1100">
                          <a:effectLst/>
                        </a:rPr>
                        <a:t>Asian Philosophy</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23</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4</a:t>
                      </a:r>
                      <a:endParaRPr lang="en-US" sz="1100">
                        <a:effectLst/>
                        <a:latin typeface="Calibri"/>
                        <a:ea typeface="PMingLiU"/>
                        <a:cs typeface="Times New Roman"/>
                      </a:endParaRPr>
                    </a:p>
                  </a:txBody>
                  <a:tcPr marL="68580" marR="68580" marT="0" marB="0"/>
                </a:tc>
              </a:tr>
              <a:tr h="508000">
                <a:tc>
                  <a:txBody>
                    <a:bodyPr/>
                    <a:lstStyle/>
                    <a:p>
                      <a:pPr marL="0" marR="0" algn="ctr">
                        <a:lnSpc>
                          <a:spcPct val="115000"/>
                        </a:lnSpc>
                        <a:spcBef>
                          <a:spcPts val="0"/>
                        </a:spcBef>
                        <a:spcAft>
                          <a:spcPts val="0"/>
                        </a:spcAft>
                      </a:pPr>
                      <a:r>
                        <a:rPr lang="en-US" sz="1100" dirty="0">
                          <a:effectLst/>
                        </a:rPr>
                        <a:t>Dao</a:t>
                      </a:r>
                      <a:endParaRPr lang="en-US" sz="11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12</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6</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9</a:t>
                      </a:r>
                      <a:endParaRPr lang="en-US" sz="1100">
                        <a:effectLst/>
                        <a:latin typeface="Calibri"/>
                        <a:ea typeface="PMingLiU"/>
                        <a:cs typeface="Times New Roman"/>
                      </a:endParaRPr>
                    </a:p>
                  </a:txBody>
                  <a:tcPr marL="68580" marR="68580" marT="0" marB="0"/>
                </a:tc>
              </a:tr>
              <a:tr h="508000">
                <a:tc>
                  <a:txBody>
                    <a:bodyPr/>
                    <a:lstStyle/>
                    <a:p>
                      <a:pPr marL="0" marR="0" algn="ctr">
                        <a:lnSpc>
                          <a:spcPct val="115000"/>
                        </a:lnSpc>
                        <a:spcBef>
                          <a:spcPts val="0"/>
                        </a:spcBef>
                        <a:spcAft>
                          <a:spcPts val="0"/>
                        </a:spcAft>
                      </a:pPr>
                      <a:r>
                        <a:rPr lang="en-US" sz="1100">
                          <a:effectLst/>
                        </a:rPr>
                        <a:t>Frontiers of Philosophy in China</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8</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3</a:t>
                      </a:r>
                      <a:endParaRPr lang="en-US" sz="11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4</a:t>
                      </a:r>
                      <a:endParaRPr lang="en-US" sz="1100">
                        <a:effectLst/>
                        <a:latin typeface="Calibri"/>
                        <a:ea typeface="PMingLiU"/>
                        <a:cs typeface="Times New Roman"/>
                      </a:endParaRPr>
                    </a:p>
                  </a:txBody>
                  <a:tcPr marL="68580" marR="68580" marT="0" marB="0"/>
                </a:tc>
              </a:tr>
              <a:tr h="508000">
                <a:tc>
                  <a:txBody>
                    <a:bodyPr/>
                    <a:lstStyle/>
                    <a:p>
                      <a:pPr marL="0" marR="0" algn="ctr">
                        <a:lnSpc>
                          <a:spcPct val="115000"/>
                        </a:lnSpc>
                        <a:spcBef>
                          <a:spcPts val="0"/>
                        </a:spcBef>
                        <a:spcAft>
                          <a:spcPts val="0"/>
                        </a:spcAft>
                      </a:pPr>
                      <a:r>
                        <a:rPr lang="en-US" sz="1100">
                          <a:effectLst/>
                        </a:rPr>
                        <a:t>Journal of Chinese Philosophy</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40</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5</a:t>
                      </a:r>
                      <a:endParaRPr lang="en-US" sz="1100" dirty="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6</a:t>
                      </a:r>
                      <a:endParaRPr lang="en-US" sz="1100" dirty="0">
                        <a:effectLst/>
                        <a:latin typeface="Calibri"/>
                        <a:ea typeface="PMingLiU"/>
                        <a:cs typeface="Times New Roman"/>
                      </a:endParaRPr>
                    </a:p>
                  </a:txBody>
                  <a:tcPr marL="68580" marR="68580" marT="0" marB="0"/>
                </a:tc>
              </a:tr>
              <a:tr h="508000">
                <a:tc>
                  <a:txBody>
                    <a:bodyPr/>
                    <a:lstStyle/>
                    <a:p>
                      <a:pPr marL="0" marR="0" algn="ctr">
                        <a:lnSpc>
                          <a:spcPct val="115000"/>
                        </a:lnSpc>
                        <a:spcBef>
                          <a:spcPts val="0"/>
                        </a:spcBef>
                        <a:spcAft>
                          <a:spcPts val="0"/>
                        </a:spcAft>
                      </a:pPr>
                      <a:r>
                        <a:rPr lang="en-US" sz="1100">
                          <a:effectLst/>
                        </a:rPr>
                        <a:t>Philosophy East and West</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63</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5</a:t>
                      </a:r>
                      <a:endParaRPr lang="en-US" sz="1100">
                        <a:effectLst/>
                        <a:latin typeface="Calibri"/>
                        <a:ea typeface="PMingLiU"/>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6</a:t>
                      </a:r>
                      <a:endParaRPr lang="en-US" sz="1100" dirty="0">
                        <a:effectLst/>
                        <a:latin typeface="Calibri"/>
                        <a:ea typeface="PMingLiU"/>
                        <a:cs typeface="Times New Roman"/>
                      </a:endParaRPr>
                    </a:p>
                  </a:txBody>
                  <a:tcPr marL="68580" marR="68580" marT="0" marB="0"/>
                </a:tc>
              </a:tr>
            </a:tbl>
          </a:graphicData>
        </a:graphic>
      </p:graphicFrame>
    </p:spTree>
    <p:extLst>
      <p:ext uri="{BB962C8B-B14F-4D97-AF65-F5344CB8AC3E}">
        <p14:creationId xmlns:p14="http://schemas.microsoft.com/office/powerpoint/2010/main" val="95439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a:xfrm>
            <a:off x="614362" y="1041400"/>
            <a:ext cx="7916613" cy="406400"/>
          </a:xfrm>
        </p:spPr>
        <p:txBody>
          <a:bodyPr>
            <a:normAutofit/>
          </a:bodyPr>
          <a:lstStyle/>
          <a:p>
            <a:r>
              <a:rPr lang="en-US" sz="2000" b="1" dirty="0" smtClean="0">
                <a:solidFill>
                  <a:srgbClr val="00468A"/>
                </a:solidFill>
                <a:latin typeface="Calibri" pitchFamily="34" charset="0"/>
              </a:rPr>
              <a:t>Successful </a:t>
            </a:r>
            <a:r>
              <a:rPr lang="en-US" sz="2000" b="1" dirty="0" smtClean="0">
                <a:solidFill>
                  <a:srgbClr val="00468A"/>
                </a:solidFill>
                <a:latin typeface="Calibri" pitchFamily="34" charset="0"/>
              </a:rPr>
              <a:t>Full-Text </a:t>
            </a:r>
            <a:r>
              <a:rPr lang="en-US" sz="2000" b="1" dirty="0" smtClean="0">
                <a:solidFill>
                  <a:srgbClr val="00468A"/>
                </a:solidFill>
                <a:latin typeface="Calibri" pitchFamily="34" charset="0"/>
              </a:rPr>
              <a:t>Downloads from </a:t>
            </a:r>
            <a:r>
              <a:rPr lang="en-US" sz="2000" b="1" i="1" dirty="0" smtClean="0">
                <a:solidFill>
                  <a:srgbClr val="00468A"/>
                </a:solidFill>
                <a:latin typeface="Calibri" pitchFamily="34" charset="0"/>
              </a:rPr>
              <a:t>Dao</a:t>
            </a:r>
            <a:endParaRPr lang="de-DE" sz="2000" b="1" dirty="0" smtClean="0">
              <a:solidFill>
                <a:srgbClr val="00468A"/>
              </a:solidFill>
              <a:latin typeface="Calibri" pitchFamily="34" charset="0"/>
            </a:endParaRPr>
          </a:p>
        </p:txBody>
      </p:sp>
      <p:sp>
        <p:nvSpPr>
          <p:cNvPr id="15" name="Text Box 28"/>
          <p:cNvSpPr txBox="1">
            <a:spLocks noChangeArrowheads="1"/>
          </p:cNvSpPr>
          <p:nvPr/>
        </p:nvSpPr>
        <p:spPr bwMode="auto">
          <a:xfrm>
            <a:off x="2586296" y="6175375"/>
            <a:ext cx="5857373" cy="153888"/>
          </a:xfrm>
          <a:prstGeom prst="rect">
            <a:avLst/>
          </a:prstGeom>
          <a:noFill/>
          <a:ln w="9525">
            <a:noFill/>
            <a:miter lim="800000"/>
            <a:headEnd/>
            <a:tailEnd/>
          </a:ln>
          <a:effectLst/>
        </p:spPr>
        <p:txBody>
          <a:bodyPr wrap="none" lIns="0" tIns="0" rIns="0" bIns="0">
            <a:spAutoFit/>
          </a:bodyPr>
          <a:lstStyle/>
          <a:p>
            <a:pPr algn="r"/>
            <a:r>
              <a:rPr lang="en-US" sz="1000" i="1" dirty="0" smtClean="0"/>
              <a:t>(</a:t>
            </a:r>
            <a:r>
              <a:rPr lang="en-US" sz="1000" i="1" noProof="1" smtClean="0">
                <a:latin typeface="Calibri" pitchFamily="34" charset="0"/>
              </a:rPr>
              <a:t>Source: MetaPress, SAP / Business Warehouse. Data for www.springerlink.com and link.springer.com combined.)</a:t>
            </a:r>
            <a:endParaRPr lang="en-US" sz="1000" i="1" noProof="1">
              <a:latin typeface="Calibri" pitchFamily="34" charset="0"/>
            </a:endParaRPr>
          </a:p>
        </p:txBody>
      </p:sp>
      <p:grpSp>
        <p:nvGrpSpPr>
          <p:cNvPr id="21" name="Group 24"/>
          <p:cNvGrpSpPr>
            <a:grpSpLocks/>
          </p:cNvGrpSpPr>
          <p:nvPr/>
        </p:nvGrpSpPr>
        <p:grpSpPr bwMode="auto">
          <a:xfrm>
            <a:off x="617538" y="1560571"/>
            <a:ext cx="7913438" cy="4592901"/>
            <a:chOff x="3233" y="1170"/>
            <a:chExt cx="2554" cy="2637"/>
          </a:xfrm>
        </p:grpSpPr>
        <p:sp>
          <p:nvSpPr>
            <p:cNvPr id="22" name="Text Box 25"/>
            <p:cNvSpPr txBox="1">
              <a:spLocks noChangeArrowheads="1"/>
            </p:cNvSpPr>
            <p:nvPr/>
          </p:nvSpPr>
          <p:spPr bwMode="auto">
            <a:xfrm>
              <a:off x="3233" y="1170"/>
              <a:ext cx="2530" cy="124"/>
            </a:xfrm>
            <a:prstGeom prst="rect">
              <a:avLst/>
            </a:prstGeom>
            <a:solidFill>
              <a:srgbClr val="0176C3"/>
            </a:solidFill>
            <a:ln w="12700">
              <a:solidFill>
                <a:srgbClr val="0176C3"/>
              </a:solidFill>
              <a:miter lim="800000"/>
              <a:headEnd/>
              <a:tailEnd/>
            </a:ln>
            <a:effectLst/>
          </p:spPr>
          <p:txBody>
            <a:bodyPr>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smtClean="0">
                  <a:ln>
                    <a:noFill/>
                  </a:ln>
                  <a:solidFill>
                    <a:srgbClr val="FFFFFF"/>
                  </a:solidFill>
                  <a:effectLst/>
                  <a:uLnTx/>
                  <a:uFillTx/>
                  <a:latin typeface="Calibri" pitchFamily="34" charset="0"/>
                </a:rPr>
                <a:t>Fulltext </a:t>
              </a:r>
              <a:r>
                <a:rPr kumimoji="0" lang="en-US" sz="1200" b="0" i="0" u="none" strike="noStrike" kern="0" cap="none" spc="0" normalizeH="0" baseline="0" noProof="0" dirty="0">
                  <a:ln>
                    <a:noFill/>
                  </a:ln>
                  <a:solidFill>
                    <a:srgbClr val="FFFFFF"/>
                  </a:solidFill>
                  <a:effectLst/>
                  <a:uLnTx/>
                  <a:uFillTx/>
                  <a:latin typeface="Calibri" pitchFamily="34" charset="0"/>
                </a:rPr>
                <a:t>Article </a:t>
              </a:r>
              <a:r>
                <a:rPr kumimoji="0" lang="en-US" sz="1200" b="0" i="0" u="none" strike="noStrike" kern="0" cap="none" spc="0" normalizeH="0" baseline="0" noProof="0" dirty="0" smtClean="0">
                  <a:ln>
                    <a:noFill/>
                  </a:ln>
                  <a:solidFill>
                    <a:srgbClr val="FFFFFF"/>
                  </a:solidFill>
                  <a:effectLst/>
                  <a:uLnTx/>
                  <a:uFillTx/>
                  <a:latin typeface="Calibri" pitchFamily="34" charset="0"/>
                </a:rPr>
                <a:t>Requests 2009-2012</a:t>
              </a:r>
              <a:endParaRPr kumimoji="0" lang="en-US" sz="1200" b="0" i="0" u="none" strike="noStrike" kern="0" cap="none" spc="0" normalizeH="0" baseline="0" noProof="0" dirty="0">
                <a:ln>
                  <a:noFill/>
                </a:ln>
                <a:solidFill>
                  <a:srgbClr val="FFFFFF"/>
                </a:solidFill>
                <a:effectLst/>
                <a:uLnTx/>
                <a:uFillTx/>
                <a:latin typeface="Calibri" pitchFamily="34" charset="0"/>
              </a:endParaRPr>
            </a:p>
          </p:txBody>
        </p:sp>
        <p:sp>
          <p:nvSpPr>
            <p:cNvPr id="23" name="Rectangle 26"/>
            <p:cNvSpPr>
              <a:spLocks noChangeArrowheads="1"/>
            </p:cNvSpPr>
            <p:nvPr/>
          </p:nvSpPr>
          <p:spPr bwMode="auto">
            <a:xfrm>
              <a:off x="3257" y="1182"/>
              <a:ext cx="2530" cy="2625"/>
            </a:xfrm>
            <a:prstGeom prst="rect">
              <a:avLst/>
            </a:prstGeom>
            <a:noFill/>
            <a:ln w="12700">
              <a:solidFill>
                <a:srgbClr val="0176C3"/>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aphicFrame>
        <p:nvGraphicFramePr>
          <p:cNvPr id="24" name="Object 27"/>
          <p:cNvGraphicFramePr>
            <a:graphicFrameLocks noChangeAspect="1"/>
          </p:cNvGraphicFramePr>
          <p:nvPr>
            <p:extLst>
              <p:ext uri="{D42A27DB-BD31-4B8C-83A1-F6EECF244321}">
                <p14:modId xmlns:p14="http://schemas.microsoft.com/office/powerpoint/2010/main" val="1398083312"/>
              </p:ext>
            </p:extLst>
          </p:nvPr>
        </p:nvGraphicFramePr>
        <p:xfrm>
          <a:off x="644889" y="1858958"/>
          <a:ext cx="6541807" cy="42068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294193753"/>
              </p:ext>
            </p:extLst>
          </p:nvPr>
        </p:nvGraphicFramePr>
        <p:xfrm>
          <a:off x="7165736" y="1981195"/>
          <a:ext cx="1109303" cy="914400"/>
        </p:xfrm>
        <a:graphic>
          <a:graphicData uri="http://schemas.openxmlformats.org/drawingml/2006/table">
            <a:tbl>
              <a:tblPr/>
              <a:tblGrid>
                <a:gridCol w="517675"/>
                <a:gridCol w="591628"/>
              </a:tblGrid>
              <a:tr h="182880">
                <a:tc gridSpan="2">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900" b="1" i="0" u="none" strike="noStrike" cap="none" normalizeH="0" baseline="0" dirty="0" smtClean="0">
                          <a:ln>
                            <a:noFill/>
                          </a:ln>
                          <a:solidFill>
                            <a:schemeClr val="bg1"/>
                          </a:solidFill>
                          <a:effectLst/>
                          <a:latin typeface="Calibri" pitchFamily="34" charset="0"/>
                        </a:rPr>
                        <a:t>Totals</a:t>
                      </a:r>
                    </a:p>
                  </a:txBody>
                  <a:tcPr marL="43200" marR="43200" marT="14400" marB="14400" anchor="ctr" horzOverflow="overflow">
                    <a:lnL w="28575" cap="flat" cmpd="sng" algn="ctr">
                      <a:solidFill>
                        <a:srgbClr val="0176C3"/>
                      </a:solidFill>
                      <a:prstDash val="solid"/>
                      <a:round/>
                      <a:headEnd type="none" w="med" len="med"/>
                      <a:tailEnd type="none" w="med" len="med"/>
                    </a:lnL>
                    <a:lnR w="28575" cap="flat" cmpd="sng" algn="ctr">
                      <a:solidFill>
                        <a:srgbClr val="0176C3"/>
                      </a:solidFill>
                      <a:prstDash val="solid"/>
                      <a:round/>
                      <a:headEnd type="none" w="med" len="med"/>
                      <a:tailEnd type="none" w="med" len="med"/>
                    </a:lnR>
                    <a:lnT w="28575" cap="flat" cmpd="sng" algn="ctr">
                      <a:solidFill>
                        <a:srgbClr val="0176C3"/>
                      </a:solidFill>
                      <a:prstDash val="solid"/>
                      <a:round/>
                      <a:headEnd type="none" w="med" len="med"/>
                      <a:tailEnd type="none" w="med" len="med"/>
                    </a:lnT>
                    <a:lnB>
                      <a:noFill/>
                    </a:lnB>
                    <a:lnTlToBr>
                      <a:noFill/>
                    </a:lnTlToBr>
                    <a:lnBlToTr>
                      <a:noFill/>
                    </a:lnBlToTr>
                    <a:solidFill>
                      <a:srgbClr val="0176C3"/>
                    </a:solidFill>
                  </a:tcPr>
                </a:tc>
                <a:tc hMerge="1">
                  <a:txBody>
                    <a:bodyPr/>
                    <a:lstStyle/>
                    <a:p>
                      <a:endParaRPr lang="en-US"/>
                    </a:p>
                  </a:txBody>
                  <a:tcPr/>
                </a:tc>
              </a:tr>
              <a:tr h="18288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900" b="0" i="0" u="none" strike="noStrike" cap="none" normalizeH="0" baseline="0" dirty="0" smtClean="0">
                          <a:ln>
                            <a:noFill/>
                          </a:ln>
                          <a:solidFill>
                            <a:schemeClr val="tx2"/>
                          </a:solidFill>
                          <a:effectLst/>
                          <a:latin typeface="Calibri" pitchFamily="34" charset="0"/>
                        </a:rPr>
                        <a:t>2009</a:t>
                      </a:r>
                      <a:endParaRPr kumimoji="0" lang="en-US" sz="900" b="0" i="0" u="none" strike="noStrike" cap="none" normalizeH="0" baseline="0" dirty="0" smtClean="0">
                        <a:ln>
                          <a:noFill/>
                        </a:ln>
                        <a:solidFill>
                          <a:schemeClr val="tx2"/>
                        </a:solidFill>
                        <a:effectLst/>
                        <a:latin typeface="Calibri" pitchFamily="34" charset="0"/>
                      </a:endParaRPr>
                    </a:p>
                  </a:txBody>
                  <a:tcPr marL="43200" marR="43200" marT="14400" marB="14400" anchor="ctr"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fontAlgn="b"/>
                      <a:r>
                        <a:rPr lang="en-PH" sz="900" b="0" i="0" u="none" strike="noStrike">
                          <a:solidFill>
                            <a:srgbClr val="000000"/>
                          </a:solidFill>
                          <a:effectLst/>
                          <a:latin typeface="Calibri" pitchFamily="34" charset="0"/>
                        </a:rPr>
                        <a:t>12,947</a:t>
                      </a:r>
                    </a:p>
                  </a:txBody>
                  <a:tcPr marL="43200" marR="43200" marT="14400" marB="14400" anchor="ctr">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18288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900" b="0" i="0" u="none" strike="noStrike" cap="none" normalizeH="0" baseline="0" dirty="0" smtClean="0">
                          <a:ln>
                            <a:noFill/>
                          </a:ln>
                          <a:solidFill>
                            <a:schemeClr val="tx2"/>
                          </a:solidFill>
                          <a:effectLst/>
                          <a:latin typeface="Calibri" pitchFamily="34" charset="0"/>
                        </a:rPr>
                        <a:t>2010</a:t>
                      </a:r>
                      <a:endParaRPr kumimoji="0" lang="en-US" sz="900" b="0" i="0" u="none" strike="noStrike" cap="none" normalizeH="0" baseline="0" dirty="0" smtClean="0">
                        <a:ln>
                          <a:noFill/>
                        </a:ln>
                        <a:solidFill>
                          <a:schemeClr val="tx2"/>
                        </a:solidFill>
                        <a:effectLst/>
                        <a:latin typeface="Calibri" pitchFamily="34" charset="0"/>
                      </a:endParaRPr>
                    </a:p>
                  </a:txBody>
                  <a:tcPr marL="43200" marR="43200" marT="14400" marB="14400" anchor="ctr"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fontAlgn="b"/>
                      <a:r>
                        <a:rPr lang="en-PH" sz="900" b="0" i="0" u="none" strike="noStrike">
                          <a:solidFill>
                            <a:srgbClr val="000000"/>
                          </a:solidFill>
                          <a:effectLst/>
                          <a:latin typeface="Calibri" pitchFamily="34" charset="0"/>
                        </a:rPr>
                        <a:t>      24,919 </a:t>
                      </a:r>
                    </a:p>
                  </a:txBody>
                  <a:tcPr marL="43200" marR="43200" marT="14400" marB="14400" anchor="ctr">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18288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900" b="0" i="0" u="none" strike="noStrike" cap="none" normalizeH="0" baseline="0" dirty="0" smtClean="0">
                          <a:ln>
                            <a:noFill/>
                          </a:ln>
                          <a:solidFill>
                            <a:schemeClr val="tx2"/>
                          </a:solidFill>
                          <a:effectLst/>
                          <a:latin typeface="Calibri" pitchFamily="34" charset="0"/>
                        </a:rPr>
                        <a:t>2011</a:t>
                      </a:r>
                      <a:endParaRPr kumimoji="0" lang="en-US" sz="900" b="0" i="0" u="none" strike="noStrike" cap="none" normalizeH="0" baseline="0" dirty="0" smtClean="0">
                        <a:ln>
                          <a:noFill/>
                        </a:ln>
                        <a:solidFill>
                          <a:schemeClr val="tx2"/>
                        </a:solidFill>
                        <a:effectLst/>
                        <a:latin typeface="Calibri" pitchFamily="34" charset="0"/>
                      </a:endParaRPr>
                    </a:p>
                  </a:txBody>
                  <a:tcPr marL="43200" marR="43200" marT="14400" marB="14400" anchor="ctr"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fontAlgn="b"/>
                      <a:r>
                        <a:rPr lang="en-PH" sz="900" b="0" i="0" u="none" strike="noStrike">
                          <a:solidFill>
                            <a:srgbClr val="000000"/>
                          </a:solidFill>
                          <a:effectLst/>
                          <a:latin typeface="Calibri" pitchFamily="34" charset="0"/>
                        </a:rPr>
                        <a:t>      18,028 </a:t>
                      </a:r>
                    </a:p>
                  </a:txBody>
                  <a:tcPr marL="43200" marR="43200" marT="14400" marB="14400" anchor="ctr">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18288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de-DE" sz="900" b="0" i="0" u="none" strike="noStrike" cap="none" normalizeH="0" baseline="0" dirty="0" smtClean="0">
                          <a:ln>
                            <a:noFill/>
                          </a:ln>
                          <a:solidFill>
                            <a:schemeClr val="tx2"/>
                          </a:solidFill>
                          <a:effectLst/>
                          <a:latin typeface="Calibri" pitchFamily="34" charset="0"/>
                        </a:rPr>
                        <a:t>2012 </a:t>
                      </a:r>
                      <a:endParaRPr kumimoji="0" lang="de-DE" sz="900" b="0" i="0" u="none" strike="noStrike" cap="none" normalizeH="0" baseline="0" noProof="1" smtClean="0">
                        <a:ln>
                          <a:noFill/>
                        </a:ln>
                        <a:solidFill>
                          <a:schemeClr val="tx2"/>
                        </a:solidFill>
                        <a:effectLst/>
                        <a:latin typeface="Calibri" pitchFamily="34" charset="0"/>
                      </a:endParaRPr>
                    </a:p>
                  </a:txBody>
                  <a:tcPr marL="43200" marR="43200" marT="14400" marB="14400" anchor="ctr" horzOverflow="overflow">
                    <a:lnL w="28575" cap="flat" cmpd="sng" algn="ctr">
                      <a:solidFill>
                        <a:srgbClr val="0176C3"/>
                      </a:solidFill>
                      <a:prstDash val="solid"/>
                      <a:round/>
                      <a:headEnd type="none" w="med" len="med"/>
                      <a:tailEnd type="none" w="med" len="med"/>
                    </a:lnL>
                    <a:lnR>
                      <a:noFill/>
                    </a:lnR>
                    <a:lnT>
                      <a:noFill/>
                    </a:lnT>
                    <a:lnB w="28575" cap="flat" cmpd="sng" algn="ctr">
                      <a:solidFill>
                        <a:srgbClr val="0176C3"/>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r" fontAlgn="b"/>
                      <a:r>
                        <a:rPr lang="en-PH" sz="900" b="0" i="0" u="none" strike="noStrike" dirty="0">
                          <a:solidFill>
                            <a:srgbClr val="000000"/>
                          </a:solidFill>
                          <a:effectLst/>
                          <a:latin typeface="Calibri" pitchFamily="34" charset="0"/>
                        </a:rPr>
                        <a:t>     17,010 </a:t>
                      </a:r>
                    </a:p>
                  </a:txBody>
                  <a:tcPr marL="43200" marR="43200" marT="14400" marB="14400" anchor="ctr">
                    <a:lnL>
                      <a:noFill/>
                    </a:lnL>
                    <a:lnR w="28575" cap="flat" cmpd="sng" algn="ctr">
                      <a:solidFill>
                        <a:srgbClr val="0176C3"/>
                      </a:solidFill>
                      <a:prstDash val="solid"/>
                      <a:round/>
                      <a:headEnd type="none" w="med" len="med"/>
                      <a:tailEnd type="none" w="med" len="med"/>
                    </a:lnR>
                    <a:lnT>
                      <a:noFill/>
                    </a:lnT>
                    <a:lnB w="28575" cap="flat" cmpd="sng" algn="ctr">
                      <a:solidFill>
                        <a:srgbClr val="0176C3"/>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86461159"/>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614362" y="554100"/>
            <a:ext cx="7920037" cy="681200"/>
          </a:xfrm>
        </p:spPr>
        <p:txBody>
          <a:bodyPr>
            <a:normAutofit/>
          </a:bodyPr>
          <a:lstStyle/>
          <a:p>
            <a:pPr marL="304800" indent="-304800"/>
            <a:r>
              <a:rPr lang="en-US" sz="2400" dirty="0" smtClean="0">
                <a:solidFill>
                  <a:srgbClr val="00468A"/>
                </a:solidFill>
                <a:latin typeface="Calibri" pitchFamily="34" charset="0"/>
              </a:rPr>
              <a:t>Downloads from </a:t>
            </a:r>
            <a:r>
              <a:rPr lang="en-US" sz="2400" i="1" dirty="0" smtClean="0">
                <a:solidFill>
                  <a:srgbClr val="00468A"/>
                </a:solidFill>
                <a:latin typeface="Calibri" pitchFamily="34" charset="0"/>
              </a:rPr>
              <a:t>Dao </a:t>
            </a:r>
            <a:r>
              <a:rPr lang="en-US" sz="2400" dirty="0" smtClean="0">
                <a:solidFill>
                  <a:srgbClr val="00468A"/>
                </a:solidFill>
                <a:latin typeface="Calibri" pitchFamily="34" charset="0"/>
              </a:rPr>
              <a:t>by Geography</a:t>
            </a:r>
            <a:endParaRPr lang="de-DE" sz="2400" dirty="0" smtClean="0">
              <a:solidFill>
                <a:srgbClr val="00468A"/>
              </a:solidFill>
              <a:latin typeface="Calibri" pitchFamily="34" charset="0"/>
            </a:endParaRPr>
          </a:p>
        </p:txBody>
      </p:sp>
      <p:sp>
        <p:nvSpPr>
          <p:cNvPr id="21" name="Text Box 48"/>
          <p:cNvSpPr txBox="1">
            <a:spLocks noChangeArrowheads="1"/>
          </p:cNvSpPr>
          <p:nvPr/>
        </p:nvSpPr>
        <p:spPr bwMode="auto">
          <a:xfrm>
            <a:off x="6591507" y="6175375"/>
            <a:ext cx="1851468" cy="153888"/>
          </a:xfrm>
          <a:prstGeom prst="rect">
            <a:avLst/>
          </a:prstGeom>
          <a:noFill/>
          <a:ln w="9525">
            <a:noFill/>
            <a:miter lim="800000"/>
            <a:headEnd/>
            <a:tailEnd/>
          </a:ln>
          <a:effectLst/>
        </p:spPr>
        <p:txBody>
          <a:bodyPr wrap="none" lIns="0" tIns="0" rIns="0" bIns="0">
            <a:spAutoFit/>
          </a:bodyPr>
          <a:lstStyle/>
          <a:p>
            <a:pPr algn="r"/>
            <a:r>
              <a:rPr lang="en-US" sz="1000" b="0" i="1" dirty="0" smtClean="0">
                <a:latin typeface="Calibri" pitchFamily="34" charset="0"/>
              </a:rPr>
              <a:t>(</a:t>
            </a:r>
            <a:r>
              <a:rPr lang="en-US" sz="1000" b="0" i="1" noProof="1" smtClean="0">
                <a:latin typeface="Calibri" pitchFamily="34" charset="0"/>
              </a:rPr>
              <a:t>Source: </a:t>
            </a:r>
            <a:r>
              <a:rPr lang="en-US" sz="1000" i="1" noProof="1" smtClean="0">
                <a:latin typeface="Calibri" pitchFamily="34" charset="0"/>
              </a:rPr>
              <a:t>SAP / Business Warehouse)</a:t>
            </a:r>
          </a:p>
        </p:txBody>
      </p:sp>
      <p:grpSp>
        <p:nvGrpSpPr>
          <p:cNvPr id="19" name="Group 3"/>
          <p:cNvGrpSpPr>
            <a:grpSpLocks/>
          </p:cNvGrpSpPr>
          <p:nvPr/>
        </p:nvGrpSpPr>
        <p:grpSpPr bwMode="auto">
          <a:xfrm>
            <a:off x="617538" y="1523995"/>
            <a:ext cx="7839075" cy="4572000"/>
            <a:chOff x="3233" y="1149"/>
            <a:chExt cx="2530" cy="2625"/>
          </a:xfrm>
        </p:grpSpPr>
        <p:sp>
          <p:nvSpPr>
            <p:cNvPr id="22" name="Text Box 4"/>
            <p:cNvSpPr txBox="1">
              <a:spLocks noChangeArrowheads="1"/>
            </p:cNvSpPr>
            <p:nvPr/>
          </p:nvSpPr>
          <p:spPr bwMode="auto">
            <a:xfrm>
              <a:off x="3233" y="1149"/>
              <a:ext cx="2530" cy="165"/>
            </a:xfrm>
            <a:prstGeom prst="rect">
              <a:avLst/>
            </a:prstGeom>
            <a:solidFill>
              <a:srgbClr val="0176C3"/>
            </a:solidFill>
            <a:ln w="12700">
              <a:solidFill>
                <a:srgbClr val="0176C3"/>
              </a:solidFill>
              <a:miter lim="800000"/>
              <a:headEnd/>
              <a:tailEnd/>
            </a:ln>
            <a:effectLst/>
          </p:spPr>
          <p:txBody>
            <a:bodyPr>
              <a:spAutoFit/>
            </a:body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smtClean="0">
                  <a:ln>
                    <a:noFill/>
                  </a:ln>
                  <a:solidFill>
                    <a:srgbClr val="FFFFFF"/>
                  </a:solidFill>
                  <a:effectLst/>
                  <a:uLnTx/>
                  <a:uFillTx/>
                  <a:latin typeface="Calibri" pitchFamily="34" charset="0"/>
                </a:rPr>
                <a:t>Full-Text Article Requests by Geography 2012</a:t>
              </a:r>
              <a:endParaRPr kumimoji="0" lang="en-US" sz="1200" b="0" i="0" u="none" strike="noStrike" kern="0" cap="none" spc="0" normalizeH="0" baseline="0" noProof="0" dirty="0">
                <a:ln>
                  <a:noFill/>
                </a:ln>
                <a:solidFill>
                  <a:srgbClr val="FFFFFF"/>
                </a:solidFill>
                <a:effectLst/>
                <a:uLnTx/>
                <a:uFillTx/>
                <a:latin typeface="Calibri" pitchFamily="34" charset="0"/>
              </a:endParaRPr>
            </a:p>
          </p:txBody>
        </p:sp>
        <p:sp>
          <p:nvSpPr>
            <p:cNvPr id="23" name="Rectangle 5"/>
            <p:cNvSpPr>
              <a:spLocks noChangeArrowheads="1"/>
            </p:cNvSpPr>
            <p:nvPr/>
          </p:nvSpPr>
          <p:spPr bwMode="auto">
            <a:xfrm>
              <a:off x="3233" y="1149"/>
              <a:ext cx="2530" cy="2625"/>
            </a:xfrm>
            <a:prstGeom prst="rect">
              <a:avLst/>
            </a:prstGeom>
            <a:noFill/>
            <a:ln w="12700">
              <a:solidFill>
                <a:srgbClr val="0176C3"/>
              </a:solid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aphicFrame>
        <p:nvGraphicFramePr>
          <p:cNvPr id="24" name="Object 7"/>
          <p:cNvGraphicFramePr>
            <a:graphicFrameLocks noChangeAspect="1"/>
          </p:cNvGraphicFramePr>
          <p:nvPr>
            <p:extLst>
              <p:ext uri="{D42A27DB-BD31-4B8C-83A1-F6EECF244321}">
                <p14:modId xmlns:p14="http://schemas.microsoft.com/office/powerpoint/2010/main" val="3124768216"/>
              </p:ext>
            </p:extLst>
          </p:nvPr>
        </p:nvGraphicFramePr>
        <p:xfrm>
          <a:off x="2112368" y="1898645"/>
          <a:ext cx="5121282" cy="41973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Group 8"/>
          <p:cNvGraphicFramePr>
            <a:graphicFrameLocks noGrp="1"/>
          </p:cNvGraphicFramePr>
          <p:nvPr>
            <p:extLst>
              <p:ext uri="{D42A27DB-BD31-4B8C-83A1-F6EECF244321}">
                <p14:modId xmlns:p14="http://schemas.microsoft.com/office/powerpoint/2010/main" val="1036568824"/>
              </p:ext>
            </p:extLst>
          </p:nvPr>
        </p:nvGraphicFramePr>
        <p:xfrm>
          <a:off x="6543768" y="2510113"/>
          <a:ext cx="1626977" cy="764923"/>
        </p:xfrm>
        <a:graphic>
          <a:graphicData uri="http://schemas.openxmlformats.org/drawingml/2006/table">
            <a:tbl>
              <a:tblPr/>
              <a:tblGrid>
                <a:gridCol w="1056919"/>
                <a:gridCol w="570058"/>
              </a:tblGrid>
              <a:tr h="57150">
                <a:tc gridSpan="2">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1" i="0" u="none" strike="noStrike" cap="none" normalizeH="0" baseline="0" dirty="0" smtClean="0">
                          <a:ln>
                            <a:noFill/>
                          </a:ln>
                          <a:solidFill>
                            <a:schemeClr val="bg1"/>
                          </a:solidFill>
                          <a:effectLst/>
                          <a:latin typeface="Calibri" pitchFamily="34" charset="0"/>
                        </a:rPr>
                        <a:t>Top 3 North America</a:t>
                      </a:r>
                    </a:p>
                  </a:txBody>
                  <a:tcPr marL="45720" marR="45720" marT="0" marB="0" horzOverflow="overflow">
                    <a:lnL w="28575" cap="flat" cmpd="sng" algn="ctr">
                      <a:solidFill>
                        <a:srgbClr val="0176C3"/>
                      </a:solidFill>
                      <a:prstDash val="solid"/>
                      <a:round/>
                      <a:headEnd type="none" w="med" len="med"/>
                      <a:tailEnd type="none" w="med" len="med"/>
                    </a:lnL>
                    <a:lnR w="28575" cap="flat" cmpd="sng" algn="ctr">
                      <a:solidFill>
                        <a:srgbClr val="0176C3"/>
                      </a:solidFill>
                      <a:prstDash val="solid"/>
                      <a:round/>
                      <a:headEnd type="none" w="med" len="med"/>
                      <a:tailEnd type="none" w="med" len="med"/>
                    </a:lnR>
                    <a:lnT w="28575" cap="flat" cmpd="sng" algn="ctr">
                      <a:solidFill>
                        <a:srgbClr val="0176C3"/>
                      </a:solidFill>
                      <a:prstDash val="solid"/>
                      <a:round/>
                      <a:headEnd type="none" w="med" len="med"/>
                      <a:tailEnd type="none" w="med" len="med"/>
                    </a:lnT>
                    <a:lnB>
                      <a:noFill/>
                    </a:lnB>
                    <a:lnTlToBr>
                      <a:noFill/>
                    </a:lnTlToBr>
                    <a:lnBlToTr>
                      <a:noFill/>
                    </a:lnBlToTr>
                    <a:solidFill>
                      <a:srgbClr val="0176C3"/>
                    </a:solidFill>
                  </a:tcPr>
                </a:tc>
                <a:tc hMerge="1">
                  <a:txBody>
                    <a:bodyPr/>
                    <a:lstStyle/>
                    <a:p>
                      <a:endParaRPr lang="en-US"/>
                    </a:p>
                  </a:txBody>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100" b="0" i="0" u="none" strike="noStrike" cap="none" normalizeH="0" baseline="0" dirty="0" smtClean="0">
                          <a:ln>
                            <a:noFill/>
                          </a:ln>
                          <a:solidFill>
                            <a:schemeClr val="tx2"/>
                          </a:solidFill>
                          <a:effectLst/>
                          <a:latin typeface="Calibri" pitchFamily="34" charset="0"/>
                        </a:rPr>
                        <a:t>USA</a:t>
                      </a: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dirty="0" smtClean="0">
                          <a:ln>
                            <a:noFill/>
                          </a:ln>
                          <a:solidFill>
                            <a:schemeClr val="tx2"/>
                          </a:solidFill>
                          <a:effectLst/>
                          <a:latin typeface="Calibri" pitchFamily="34" charset="0"/>
                        </a:rPr>
                        <a:t>36%</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201613">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100" b="0" i="0" u="none" strike="noStrike" cap="none" normalizeH="0" baseline="0" smtClean="0">
                          <a:ln>
                            <a:noFill/>
                          </a:ln>
                          <a:solidFill>
                            <a:schemeClr val="tx2"/>
                          </a:solidFill>
                          <a:effectLst/>
                          <a:latin typeface="Calibri" pitchFamily="34" charset="0"/>
                        </a:rPr>
                        <a:t>Canada</a:t>
                      </a: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dirty="0" smtClean="0">
                          <a:ln>
                            <a:noFill/>
                          </a:ln>
                          <a:solidFill>
                            <a:schemeClr val="tx2"/>
                          </a:solidFill>
                          <a:effectLst/>
                          <a:latin typeface="Calibri" pitchFamily="34" charset="0"/>
                        </a:rPr>
                        <a:t>7%</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100" b="0" i="0" u="none" strike="noStrike" cap="none" normalizeH="0" baseline="0" dirty="0" smtClean="0">
                          <a:ln>
                            <a:noFill/>
                          </a:ln>
                          <a:solidFill>
                            <a:schemeClr val="tx2"/>
                          </a:solidFill>
                          <a:effectLst/>
                          <a:latin typeface="Calibri" pitchFamily="34" charset="0"/>
                        </a:rPr>
                        <a:t>Mexico</a:t>
                      </a: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w="28575" cap="flat" cmpd="sng" algn="ctr">
                      <a:solidFill>
                        <a:srgbClr val="0176C3"/>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dirty="0" smtClean="0">
                          <a:ln>
                            <a:noFill/>
                          </a:ln>
                          <a:solidFill>
                            <a:schemeClr val="tx2"/>
                          </a:solidFill>
                          <a:effectLst/>
                          <a:latin typeface="Calibri" pitchFamily="34" charset="0"/>
                        </a:rPr>
                        <a:t>0%</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w="28575" cap="flat" cmpd="sng" algn="ctr">
                      <a:solidFill>
                        <a:srgbClr val="0176C3"/>
                      </a:solidFill>
                      <a:prstDash val="solid"/>
                      <a:round/>
                      <a:headEnd type="none" w="med" len="med"/>
                      <a:tailEnd type="none" w="med" len="med"/>
                    </a:lnB>
                    <a:lnTlToBr>
                      <a:noFill/>
                    </a:lnTlToBr>
                    <a:lnBlToTr>
                      <a:noFill/>
                    </a:lnBlToTr>
                    <a:noFill/>
                  </a:tcPr>
                </a:tc>
              </a:tr>
            </a:tbl>
          </a:graphicData>
        </a:graphic>
      </p:graphicFrame>
      <p:graphicFrame>
        <p:nvGraphicFramePr>
          <p:cNvPr id="26" name="Group 20"/>
          <p:cNvGraphicFramePr>
            <a:graphicFrameLocks noGrp="1"/>
          </p:cNvGraphicFramePr>
          <p:nvPr>
            <p:extLst>
              <p:ext uri="{D42A27DB-BD31-4B8C-83A1-F6EECF244321}">
                <p14:modId xmlns:p14="http://schemas.microsoft.com/office/powerpoint/2010/main" val="1148050287"/>
              </p:ext>
            </p:extLst>
          </p:nvPr>
        </p:nvGraphicFramePr>
        <p:xfrm>
          <a:off x="1627753" y="2285995"/>
          <a:ext cx="1626977" cy="1126620"/>
        </p:xfrm>
        <a:graphic>
          <a:graphicData uri="http://schemas.openxmlformats.org/drawingml/2006/table">
            <a:tbl>
              <a:tblPr/>
              <a:tblGrid>
                <a:gridCol w="1056919"/>
                <a:gridCol w="570058"/>
              </a:tblGrid>
              <a:tr h="57150">
                <a:tc gridSpan="2">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1" i="0" u="none" strike="noStrike" cap="none" normalizeH="0" baseline="0" dirty="0" smtClean="0">
                          <a:ln>
                            <a:noFill/>
                          </a:ln>
                          <a:solidFill>
                            <a:schemeClr val="bg1"/>
                          </a:solidFill>
                          <a:effectLst/>
                          <a:latin typeface="Calibri" pitchFamily="34" charset="0"/>
                        </a:rPr>
                        <a:t>Top 5  Europe</a:t>
                      </a:r>
                    </a:p>
                  </a:txBody>
                  <a:tcPr marL="45720" marR="45720" marT="0" marB="0" horzOverflow="overflow">
                    <a:lnL w="28575" cap="flat" cmpd="sng" algn="ctr">
                      <a:solidFill>
                        <a:srgbClr val="0176C3"/>
                      </a:solidFill>
                      <a:prstDash val="solid"/>
                      <a:round/>
                      <a:headEnd type="none" w="med" len="med"/>
                      <a:tailEnd type="none" w="med" len="med"/>
                    </a:lnL>
                    <a:lnR w="28575" cap="flat" cmpd="sng" algn="ctr">
                      <a:solidFill>
                        <a:srgbClr val="0176C3"/>
                      </a:solidFill>
                      <a:prstDash val="solid"/>
                      <a:round/>
                      <a:headEnd type="none" w="med" len="med"/>
                      <a:tailEnd type="none" w="med" len="med"/>
                    </a:lnR>
                    <a:lnT w="28575" cap="flat" cmpd="sng" algn="ctr">
                      <a:solidFill>
                        <a:srgbClr val="0176C3"/>
                      </a:solidFill>
                      <a:prstDash val="solid"/>
                      <a:round/>
                      <a:headEnd type="none" w="med" len="med"/>
                      <a:tailEnd type="none" w="med" len="med"/>
                    </a:lnT>
                    <a:lnB>
                      <a:noFill/>
                    </a:lnB>
                    <a:lnTlToBr>
                      <a:noFill/>
                    </a:lnTlToBr>
                    <a:lnBlToTr>
                      <a:noFill/>
                    </a:lnBlToTr>
                    <a:solidFill>
                      <a:srgbClr val="0176C3"/>
                    </a:solidFill>
                  </a:tcPr>
                </a:tc>
                <a:tc hMerge="1">
                  <a:txBody>
                    <a:bodyPr/>
                    <a:lstStyle/>
                    <a:p>
                      <a:endParaRPr lang="en-US"/>
                    </a:p>
                  </a:txBody>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100" b="0" i="0" u="none" strike="noStrike" cap="none" normalizeH="0" baseline="0" noProof="1" smtClean="0">
                          <a:ln>
                            <a:noFill/>
                          </a:ln>
                          <a:solidFill>
                            <a:schemeClr val="tx2"/>
                          </a:solidFill>
                          <a:effectLst/>
                          <a:latin typeface="Calibri" pitchFamily="34" charset="0"/>
                        </a:rPr>
                        <a:t>Germany</a:t>
                      </a: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noProof="1" smtClean="0">
                          <a:ln>
                            <a:noFill/>
                          </a:ln>
                          <a:solidFill>
                            <a:schemeClr val="tx2"/>
                          </a:solidFill>
                          <a:effectLst/>
                          <a:latin typeface="Calibri" pitchFamily="34" charset="0"/>
                        </a:rPr>
                        <a:t>4%</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100" b="0" i="0" u="none" strike="noStrike" cap="none" normalizeH="0" baseline="0" noProof="1" smtClean="0">
                          <a:ln>
                            <a:noFill/>
                          </a:ln>
                          <a:solidFill>
                            <a:schemeClr val="tx2"/>
                          </a:solidFill>
                          <a:effectLst/>
                          <a:latin typeface="Calibri" pitchFamily="34" charset="0"/>
                        </a:rPr>
                        <a:t>UK</a:t>
                      </a: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noProof="1" smtClean="0">
                          <a:ln>
                            <a:noFill/>
                          </a:ln>
                          <a:solidFill>
                            <a:schemeClr val="tx2"/>
                          </a:solidFill>
                          <a:effectLst/>
                          <a:latin typeface="Calibri" pitchFamily="34" charset="0"/>
                        </a:rPr>
                        <a:t>3%</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100" b="0" i="0" u="none" strike="noStrike" cap="none" normalizeH="0" baseline="0" noProof="1" smtClean="0">
                          <a:ln>
                            <a:noFill/>
                          </a:ln>
                          <a:solidFill>
                            <a:schemeClr val="tx2"/>
                          </a:solidFill>
                          <a:effectLst/>
                          <a:latin typeface="Calibri" pitchFamily="34" charset="0"/>
                        </a:rPr>
                        <a:t>Netherlands</a:t>
                      </a: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noProof="1" smtClean="0">
                          <a:ln>
                            <a:noFill/>
                          </a:ln>
                          <a:solidFill>
                            <a:schemeClr val="tx2"/>
                          </a:solidFill>
                          <a:effectLst/>
                          <a:latin typeface="Calibri" pitchFamily="34" charset="0"/>
                        </a:rPr>
                        <a:t>2%</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100" b="0" i="0" u="none" strike="noStrike" cap="none" normalizeH="0" baseline="0" noProof="1" smtClean="0">
                          <a:ln>
                            <a:noFill/>
                          </a:ln>
                          <a:solidFill>
                            <a:schemeClr val="tx2"/>
                          </a:solidFill>
                          <a:effectLst/>
                          <a:latin typeface="Calibri" pitchFamily="34" charset="0"/>
                        </a:rPr>
                        <a:t>Poland</a:t>
                      </a: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noProof="1" smtClean="0">
                          <a:ln>
                            <a:noFill/>
                          </a:ln>
                          <a:solidFill>
                            <a:schemeClr val="tx2"/>
                          </a:solidFill>
                          <a:effectLst/>
                          <a:latin typeface="Calibri" pitchFamily="34" charset="0"/>
                        </a:rPr>
                        <a:t>1%</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100" b="0" i="0" u="none" strike="noStrike" cap="none" normalizeH="0" baseline="0" noProof="1" smtClean="0">
                          <a:ln>
                            <a:noFill/>
                          </a:ln>
                          <a:solidFill>
                            <a:schemeClr val="tx2"/>
                          </a:solidFill>
                          <a:effectLst/>
                          <a:latin typeface="Calibri" pitchFamily="34" charset="0"/>
                        </a:rPr>
                        <a:t>Italy</a:t>
                      </a: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w="28575" cap="flat" cmpd="sng" algn="ctr">
                      <a:solidFill>
                        <a:srgbClr val="0176C3"/>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noProof="1" smtClean="0">
                          <a:ln>
                            <a:noFill/>
                          </a:ln>
                          <a:solidFill>
                            <a:schemeClr val="tx2"/>
                          </a:solidFill>
                          <a:effectLst/>
                          <a:latin typeface="Calibri" pitchFamily="34" charset="0"/>
                        </a:rPr>
                        <a:t>1%</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w="28575" cap="flat" cmpd="sng" algn="ctr">
                      <a:solidFill>
                        <a:srgbClr val="0176C3"/>
                      </a:solidFill>
                      <a:prstDash val="solid"/>
                      <a:round/>
                      <a:headEnd type="none" w="med" len="med"/>
                      <a:tailEnd type="none" w="med" len="med"/>
                    </a:lnB>
                    <a:lnTlToBr>
                      <a:noFill/>
                    </a:lnTlToBr>
                    <a:lnBlToTr>
                      <a:noFill/>
                    </a:lnBlToTr>
                    <a:noFill/>
                  </a:tcPr>
                </a:tc>
              </a:tr>
            </a:tbl>
          </a:graphicData>
        </a:graphic>
      </p:graphicFrame>
      <p:graphicFrame>
        <p:nvGraphicFramePr>
          <p:cNvPr id="27" name="Group 32"/>
          <p:cNvGraphicFramePr>
            <a:graphicFrameLocks noGrp="1"/>
          </p:cNvGraphicFramePr>
          <p:nvPr>
            <p:extLst>
              <p:ext uri="{D42A27DB-BD31-4B8C-83A1-F6EECF244321}">
                <p14:modId xmlns:p14="http://schemas.microsoft.com/office/powerpoint/2010/main" val="224132151"/>
              </p:ext>
            </p:extLst>
          </p:nvPr>
        </p:nvGraphicFramePr>
        <p:xfrm>
          <a:off x="1180645" y="4419595"/>
          <a:ext cx="1626977" cy="1126620"/>
        </p:xfrm>
        <a:graphic>
          <a:graphicData uri="http://schemas.openxmlformats.org/drawingml/2006/table">
            <a:tbl>
              <a:tblPr/>
              <a:tblGrid>
                <a:gridCol w="1056919"/>
                <a:gridCol w="570058"/>
              </a:tblGrid>
              <a:tr h="57150">
                <a:tc gridSpan="2">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1" i="0" u="none" strike="noStrike" cap="none" normalizeH="0" baseline="0" dirty="0" smtClean="0">
                          <a:ln>
                            <a:noFill/>
                          </a:ln>
                          <a:solidFill>
                            <a:schemeClr val="bg1"/>
                          </a:solidFill>
                          <a:effectLst/>
                          <a:latin typeface="Calibri" pitchFamily="34" charset="0"/>
                        </a:rPr>
                        <a:t>Top 5 Asia-Pacific</a:t>
                      </a:r>
                    </a:p>
                  </a:txBody>
                  <a:tcPr marL="45720" marR="45720" marT="0" marB="0" horzOverflow="overflow">
                    <a:lnL w="28575" cap="flat" cmpd="sng" algn="ctr">
                      <a:solidFill>
                        <a:srgbClr val="0176C3"/>
                      </a:solidFill>
                      <a:prstDash val="solid"/>
                      <a:round/>
                      <a:headEnd type="none" w="med" len="med"/>
                      <a:tailEnd type="none" w="med" len="med"/>
                    </a:lnL>
                    <a:lnR w="28575" cap="flat" cmpd="sng" algn="ctr">
                      <a:solidFill>
                        <a:srgbClr val="0176C3"/>
                      </a:solidFill>
                      <a:prstDash val="solid"/>
                      <a:round/>
                      <a:headEnd type="none" w="med" len="med"/>
                      <a:tailEnd type="none" w="med" len="med"/>
                    </a:lnR>
                    <a:lnT w="28575" cap="flat" cmpd="sng" algn="ctr">
                      <a:solidFill>
                        <a:srgbClr val="0176C3"/>
                      </a:solidFill>
                      <a:prstDash val="solid"/>
                      <a:round/>
                      <a:headEnd type="none" w="med" len="med"/>
                      <a:tailEnd type="none" w="med" len="med"/>
                    </a:lnT>
                    <a:lnB>
                      <a:noFill/>
                    </a:lnB>
                    <a:lnTlToBr>
                      <a:noFill/>
                    </a:lnTlToBr>
                    <a:lnBlToTr>
                      <a:noFill/>
                    </a:lnBlToTr>
                    <a:solidFill>
                      <a:srgbClr val="0176C3"/>
                    </a:solidFill>
                  </a:tcPr>
                </a:tc>
                <a:tc hMerge="1">
                  <a:txBody>
                    <a:bodyPr/>
                    <a:lstStyle/>
                    <a:p>
                      <a:endParaRPr lang="en-US"/>
                    </a:p>
                  </a:txBody>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100" b="0" i="0" u="none" strike="noStrike" cap="none" normalizeH="0" baseline="0" noProof="1" smtClean="0">
                          <a:ln>
                            <a:noFill/>
                          </a:ln>
                          <a:solidFill>
                            <a:schemeClr val="tx2"/>
                          </a:solidFill>
                          <a:effectLst/>
                          <a:latin typeface="Calibri" pitchFamily="34" charset="0"/>
                        </a:rPr>
                        <a:t>China</a:t>
                      </a: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noProof="1" smtClean="0">
                          <a:ln>
                            <a:noFill/>
                          </a:ln>
                          <a:solidFill>
                            <a:schemeClr val="tx2"/>
                          </a:solidFill>
                          <a:effectLst/>
                          <a:latin typeface="Calibri" pitchFamily="34" charset="0"/>
                        </a:rPr>
                        <a:t>17%</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de-DE" sz="1100" b="0" i="0" u="none" strike="noStrike" cap="none" normalizeH="0" baseline="0" noProof="1" smtClean="0">
                          <a:ln>
                            <a:noFill/>
                          </a:ln>
                          <a:solidFill>
                            <a:schemeClr val="tx2"/>
                          </a:solidFill>
                          <a:effectLst/>
                          <a:latin typeface="Calibri" pitchFamily="34" charset="0"/>
                        </a:rPr>
                        <a:t>Hong Kong</a:t>
                      </a:r>
                      <a:endParaRPr kumimoji="0" lang="en-US" sz="1100" b="0" i="0" u="none" strike="noStrike" cap="none" normalizeH="0" baseline="0" noProof="1" smtClean="0">
                        <a:ln>
                          <a:noFill/>
                        </a:ln>
                        <a:solidFill>
                          <a:schemeClr val="tx2"/>
                        </a:solidFill>
                        <a:effectLst/>
                        <a:latin typeface="Calibri" pitchFamily="34" charset="0"/>
                      </a:endParaRP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a:noFill/>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noProof="1" smtClean="0">
                          <a:ln>
                            <a:noFill/>
                          </a:ln>
                          <a:solidFill>
                            <a:schemeClr val="tx2"/>
                          </a:solidFill>
                          <a:effectLst/>
                          <a:latin typeface="Calibri" pitchFamily="34" charset="0"/>
                        </a:rPr>
                        <a:t>5%</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a:noFill/>
                    </a:lnB>
                    <a:lnTlToBr>
                      <a:noFill/>
                    </a:lnTlToBr>
                    <a:lnBlToTr>
                      <a:noFill/>
                    </a:lnBlToTr>
                    <a:noFill/>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de-DE" sz="1100" b="0" i="0" u="none" strike="noStrike" cap="none" normalizeH="0" baseline="0" noProof="1" smtClean="0">
                          <a:ln>
                            <a:noFill/>
                          </a:ln>
                          <a:solidFill>
                            <a:schemeClr val="tx2"/>
                          </a:solidFill>
                          <a:effectLst/>
                          <a:latin typeface="Calibri" pitchFamily="34" charset="0"/>
                        </a:rPr>
                        <a:t>Australia</a:t>
                      </a:r>
                      <a:endParaRPr kumimoji="0" lang="en-US" sz="1100" b="0" i="0" u="none" strike="noStrike" cap="none" normalizeH="0" baseline="0" noProof="1" smtClean="0">
                        <a:ln>
                          <a:noFill/>
                        </a:ln>
                        <a:solidFill>
                          <a:schemeClr val="tx2"/>
                        </a:solidFill>
                        <a:effectLst/>
                        <a:latin typeface="Calibri" pitchFamily="34" charset="0"/>
                      </a:endParaRP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noProof="1" smtClean="0">
                          <a:ln>
                            <a:noFill/>
                          </a:ln>
                          <a:solidFill>
                            <a:schemeClr val="tx2"/>
                          </a:solidFill>
                          <a:effectLst/>
                          <a:latin typeface="Calibri" pitchFamily="34" charset="0"/>
                        </a:rPr>
                        <a:t>5%</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de-DE" sz="1100" b="0" i="0" u="none" strike="noStrike" cap="none" normalizeH="0" baseline="0" noProof="1" smtClean="0">
                          <a:ln>
                            <a:noFill/>
                          </a:ln>
                          <a:solidFill>
                            <a:schemeClr val="tx2"/>
                          </a:solidFill>
                          <a:effectLst/>
                          <a:latin typeface="Calibri" pitchFamily="34" charset="0"/>
                        </a:rPr>
                        <a:t>Korea</a:t>
                      </a:r>
                      <a:endParaRPr kumimoji="0" lang="en-US" sz="1100" b="0" i="0" u="none" strike="noStrike" cap="none" normalizeH="0" baseline="0" noProof="1" smtClean="0">
                        <a:ln>
                          <a:noFill/>
                        </a:ln>
                        <a:solidFill>
                          <a:schemeClr val="tx2"/>
                        </a:solidFill>
                        <a:effectLst/>
                        <a:latin typeface="Calibri" pitchFamily="34" charset="0"/>
                      </a:endParaRP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noProof="1" smtClean="0">
                          <a:ln>
                            <a:noFill/>
                          </a:ln>
                          <a:solidFill>
                            <a:schemeClr val="tx2"/>
                          </a:solidFill>
                          <a:effectLst/>
                          <a:latin typeface="Calibri" pitchFamily="34" charset="0"/>
                        </a:rPr>
                        <a:t>2%</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tr>
              <a:tr h="5715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8275" marR="0" lvl="0" indent="-168275" algn="l" defTabSz="914400" rtl="0" eaLnBrk="0" fontAlgn="base" latinLnBrk="0" hangingPunct="0">
                        <a:lnSpc>
                          <a:spcPct val="120000"/>
                        </a:lnSpc>
                        <a:spcBef>
                          <a:spcPct val="25000"/>
                        </a:spcBef>
                        <a:spcAft>
                          <a:spcPct val="0"/>
                        </a:spcAft>
                        <a:buClr>
                          <a:schemeClr val="accent2"/>
                        </a:buClr>
                        <a:buSzPct val="130000"/>
                        <a:buFont typeface="Times" pitchFamily="18" charset="0"/>
                        <a:buChar char="•"/>
                        <a:tabLst/>
                      </a:pPr>
                      <a:r>
                        <a:rPr kumimoji="0" lang="en-US" sz="1100" b="0" i="0" u="none" strike="noStrike" cap="none" normalizeH="0" baseline="0" noProof="1" smtClean="0">
                          <a:ln>
                            <a:noFill/>
                          </a:ln>
                          <a:solidFill>
                            <a:schemeClr val="tx2"/>
                          </a:solidFill>
                          <a:effectLst/>
                          <a:latin typeface="Calibri" pitchFamily="34" charset="0"/>
                        </a:rPr>
                        <a:t>Taiwan</a:t>
                      </a:r>
                    </a:p>
                  </a:txBody>
                  <a:tcPr marL="45720" marR="45720" marT="0" marB="0" horzOverflow="overflow">
                    <a:lnL w="28575" cap="flat" cmpd="sng" algn="ctr">
                      <a:solidFill>
                        <a:srgbClr val="0176C3"/>
                      </a:solidFill>
                      <a:prstDash val="solid"/>
                      <a:round/>
                      <a:headEnd type="none" w="med" len="med"/>
                      <a:tailEnd type="none" w="med" len="med"/>
                    </a:lnL>
                    <a:lnR>
                      <a:noFill/>
                    </a:lnR>
                    <a:lnT>
                      <a:noFill/>
                    </a:lnT>
                    <a:lnB w="28575" cap="flat" cmpd="sng" algn="ctr">
                      <a:solidFill>
                        <a:srgbClr val="0176C3"/>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r" defTabSz="914400" rtl="0" eaLnBrk="0" fontAlgn="base" latinLnBrk="0" hangingPunct="0">
                        <a:lnSpc>
                          <a:spcPct val="120000"/>
                        </a:lnSpc>
                        <a:spcBef>
                          <a:spcPct val="25000"/>
                        </a:spcBef>
                        <a:spcAft>
                          <a:spcPct val="0"/>
                        </a:spcAft>
                        <a:buClr>
                          <a:schemeClr val="accent2"/>
                        </a:buClr>
                        <a:buSzPct val="130000"/>
                        <a:buFont typeface="Times" pitchFamily="18" charset="0"/>
                        <a:buNone/>
                        <a:tabLst/>
                      </a:pPr>
                      <a:r>
                        <a:rPr kumimoji="0" lang="en-US" sz="1100" b="0" i="0" u="none" strike="noStrike" cap="none" normalizeH="0" baseline="0" noProof="1" smtClean="0">
                          <a:ln>
                            <a:noFill/>
                          </a:ln>
                          <a:solidFill>
                            <a:schemeClr val="tx2"/>
                          </a:solidFill>
                          <a:effectLst/>
                          <a:latin typeface="Calibri" pitchFamily="34" charset="0"/>
                        </a:rPr>
                        <a:t>2%</a:t>
                      </a:r>
                    </a:p>
                  </a:txBody>
                  <a:tcPr marL="45720" marR="45720" marT="0" marB="0" horzOverflow="overflow">
                    <a:lnL>
                      <a:noFill/>
                    </a:lnL>
                    <a:lnR w="28575" cap="flat" cmpd="sng" algn="ctr">
                      <a:solidFill>
                        <a:srgbClr val="0176C3"/>
                      </a:solidFill>
                      <a:prstDash val="solid"/>
                      <a:round/>
                      <a:headEnd type="none" w="med" len="med"/>
                      <a:tailEnd type="none" w="med" len="med"/>
                    </a:lnR>
                    <a:lnT>
                      <a:noFill/>
                    </a:lnT>
                    <a:lnB w="28575" cap="flat" cmpd="sng" algn="ctr">
                      <a:solidFill>
                        <a:srgbClr val="0176C3"/>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7910698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66"/>
          <p:cNvGraphicFramePr>
            <a:graphicFrameLocks noGrp="1"/>
          </p:cNvGraphicFramePr>
          <p:nvPr/>
        </p:nvGraphicFramePr>
        <p:xfrm>
          <a:off x="617538" y="1803400"/>
          <a:ext cx="7851775" cy="2841392"/>
        </p:xfrm>
        <a:graphic>
          <a:graphicData uri="http://schemas.openxmlformats.org/drawingml/2006/table">
            <a:tbl>
              <a:tblPr/>
              <a:tblGrid>
                <a:gridCol w="1054100"/>
                <a:gridCol w="1406525"/>
                <a:gridCol w="1943100"/>
                <a:gridCol w="1571625"/>
                <a:gridCol w="1876425"/>
              </a:tblGrid>
              <a:tr h="231383">
                <a:tc>
                  <a:txBody>
                    <a:bodyPr/>
                    <a:lstStyle/>
                    <a:p>
                      <a:pPr marL="0" marR="0" lvl="0" indent="0" algn="l" defTabSz="914400" rtl="0" eaLnBrk="0" fontAlgn="base" latinLnBrk="0" hangingPunct="0">
                        <a:lnSpc>
                          <a:spcPct val="120000"/>
                        </a:lnSpc>
                        <a:spcBef>
                          <a:spcPct val="0"/>
                        </a:spcBef>
                        <a:spcAft>
                          <a:spcPct val="0"/>
                        </a:spcAft>
                        <a:buClr>
                          <a:schemeClr val="accent2"/>
                        </a:buClr>
                        <a:buSzPct val="130000"/>
                        <a:buFont typeface="Times" pitchFamily="18" charset="0"/>
                        <a:buNone/>
                        <a:tabLst/>
                      </a:pPr>
                      <a:endParaRPr kumimoji="0" lang="en-US" sz="900" b="1" i="0" u="none" strike="noStrike" cap="none" normalizeH="0" baseline="0" dirty="0" smtClean="0">
                        <a:ln>
                          <a:noFill/>
                        </a:ln>
                        <a:solidFill>
                          <a:schemeClr val="bg1"/>
                        </a:solidFill>
                        <a:effectLst/>
                        <a:latin typeface="Calibri" pitchFamily="34" charset="0"/>
                      </a:endParaRPr>
                    </a:p>
                  </a:txBody>
                  <a:tcPr marL="43200" marR="43200" marT="14400" marB="14400" anchor="ctr" horzOverflow="overflow">
                    <a:lnL>
                      <a:noFill/>
                    </a:lnL>
                    <a:lnR w="19050" cap="flat" cmpd="sng" algn="ctr">
                      <a:solidFill>
                        <a:schemeClr val="bg1"/>
                      </a:solidFill>
                      <a:prstDash val="solid"/>
                      <a:round/>
                      <a:headEnd type="none" w="med" len="med"/>
                      <a:tailEnd type="none" w="med" len="med"/>
                    </a:lnR>
                    <a:lnT>
                      <a:noFill/>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gridSpan="2">
                  <a:txBody>
                    <a:bodyPr/>
                    <a:lstStyle/>
                    <a:p>
                      <a:pPr marL="0" marR="0" lvl="0" indent="0" algn="ct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pPr>
                      <a:r>
                        <a:rPr kumimoji="0" lang="en-US" sz="900" b="1" i="0" u="none" strike="noStrike" cap="none" normalizeH="0" baseline="0" dirty="0" smtClean="0">
                          <a:ln>
                            <a:noFill/>
                          </a:ln>
                          <a:solidFill>
                            <a:schemeClr val="bg1"/>
                          </a:solidFill>
                          <a:effectLst/>
                          <a:latin typeface="Calibri" pitchFamily="34" charset="0"/>
                        </a:rPr>
                        <a:t>2011</a:t>
                      </a:r>
                    </a:p>
                  </a:txBody>
                  <a:tcPr marL="43200" marR="43200" marT="14400" marB="144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a:noFill/>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hMerge="1">
                  <a:txBody>
                    <a:bodyPr/>
                    <a:lstStyle/>
                    <a:p>
                      <a:endParaRPr lang="en-US"/>
                    </a:p>
                  </a:txBody>
                  <a:tcPr/>
                </a:tc>
                <a:tc gridSpan="2">
                  <a:txBody>
                    <a:bodyPr/>
                    <a:lstStyle/>
                    <a:p>
                      <a:pPr marL="0" marR="0" lvl="0" indent="0" algn="ctr" defTabSz="914400" rtl="0" eaLnBrk="0" fontAlgn="base" latinLnBrk="0" hangingPunct="0">
                        <a:lnSpc>
                          <a:spcPct val="120000"/>
                        </a:lnSpc>
                        <a:spcBef>
                          <a:spcPct val="40000"/>
                        </a:spcBef>
                        <a:spcAft>
                          <a:spcPct val="0"/>
                        </a:spcAft>
                        <a:buClr>
                          <a:schemeClr val="accent2"/>
                        </a:buClr>
                        <a:buSzPct val="130000"/>
                        <a:buFont typeface="Times" pitchFamily="18" charset="0"/>
                        <a:buNone/>
                        <a:tabLst/>
                      </a:pPr>
                      <a:r>
                        <a:rPr kumimoji="0" lang="en-US" sz="900" b="1" i="0" u="none" strike="noStrike" cap="none" normalizeH="0" baseline="0" dirty="0" smtClean="0">
                          <a:ln>
                            <a:noFill/>
                          </a:ln>
                          <a:solidFill>
                            <a:schemeClr val="bg1"/>
                          </a:solidFill>
                          <a:effectLst/>
                          <a:latin typeface="Calibri" pitchFamily="34" charset="0"/>
                        </a:rPr>
                        <a:t>2012</a:t>
                      </a:r>
                    </a:p>
                  </a:txBody>
                  <a:tcPr marL="43200" marR="43200" marT="14400" marB="14400" anchor="ctr" horzOverflow="overflow">
                    <a:lnL w="19050" cap="flat" cmpd="sng" algn="ctr">
                      <a:solidFill>
                        <a:schemeClr val="bg1"/>
                      </a:solidFill>
                      <a:prstDash val="solid"/>
                      <a:round/>
                      <a:headEnd type="none" w="med" len="med"/>
                      <a:tailEnd type="none" w="med" len="med"/>
                    </a:lnL>
                    <a:lnR>
                      <a:noFill/>
                    </a:lnR>
                    <a:lnT>
                      <a:noFill/>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hMerge="1">
                  <a:txBody>
                    <a:bodyPr/>
                    <a:lstStyle/>
                    <a:p>
                      <a:endParaRPr lang="en-US"/>
                    </a:p>
                  </a:txBody>
                  <a:tcPr/>
                </a:tc>
              </a:tr>
              <a:tr h="350054">
                <a:tc>
                  <a:txBody>
                    <a:bodyPr/>
                    <a:lstStyle/>
                    <a:p>
                      <a:pPr marL="0" marR="0" lvl="0" indent="0" algn="l" defTabSz="914400" rtl="0" eaLnBrk="0" fontAlgn="base" latinLnBrk="0" hangingPunct="0">
                        <a:lnSpc>
                          <a:spcPct val="120000"/>
                        </a:lnSpc>
                        <a:spcBef>
                          <a:spcPct val="0"/>
                        </a:spcBef>
                        <a:spcAft>
                          <a:spcPct val="0"/>
                        </a:spcAft>
                        <a:buClr>
                          <a:schemeClr val="accent2"/>
                        </a:buClr>
                        <a:buSzPct val="130000"/>
                        <a:buFont typeface="Times" pitchFamily="18" charset="0"/>
                        <a:buNone/>
                        <a:tabLst/>
                      </a:pPr>
                      <a:r>
                        <a:rPr kumimoji="0" lang="en-US" sz="900" b="1" i="0" u="none" strike="noStrike" cap="none" normalizeH="0" baseline="0" dirty="0" smtClean="0">
                          <a:ln>
                            <a:noFill/>
                          </a:ln>
                          <a:solidFill>
                            <a:schemeClr val="bg1"/>
                          </a:solidFill>
                          <a:effectLst/>
                          <a:latin typeface="Calibri" pitchFamily="34" charset="0"/>
                        </a:rPr>
                        <a:t>Region</a:t>
                      </a:r>
                    </a:p>
                  </a:txBody>
                  <a:tcPr marL="43200" marR="43200" marT="14400" marB="14400" anchor="ct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bg1"/>
                          </a:solidFill>
                          <a:effectLst/>
                          <a:latin typeface="Calibri" pitchFamily="34" charset="0"/>
                        </a:rPr>
                        <a:t>Number of Deals</a:t>
                      </a:r>
                    </a:p>
                  </a:txBody>
                  <a:tcPr marL="43200" marR="43200" marT="14400" marB="144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bg1"/>
                          </a:solidFill>
                          <a:effectLst/>
                          <a:latin typeface="Calibri" pitchFamily="34" charset="0"/>
                        </a:rPr>
                        <a:t>Institutions with </a:t>
                      </a:r>
                      <a:br>
                        <a:rPr kumimoji="0" lang="en-US" sz="900" b="1" i="0" u="none" strike="noStrike" cap="none" normalizeH="0" baseline="0" dirty="0" smtClean="0">
                          <a:ln>
                            <a:noFill/>
                          </a:ln>
                          <a:solidFill>
                            <a:schemeClr val="bg1"/>
                          </a:solidFill>
                          <a:effectLst/>
                          <a:latin typeface="Calibri" pitchFamily="34" charset="0"/>
                        </a:rPr>
                      </a:br>
                      <a:r>
                        <a:rPr kumimoji="0" lang="en-US" sz="900" b="1" i="0" u="none" strike="noStrike" cap="none" normalizeH="0" baseline="0" dirty="0" smtClean="0">
                          <a:ln>
                            <a:noFill/>
                          </a:ln>
                          <a:solidFill>
                            <a:schemeClr val="bg1"/>
                          </a:solidFill>
                          <a:effectLst/>
                          <a:latin typeface="Calibri" pitchFamily="34" charset="0"/>
                        </a:rPr>
                        <a:t>exposure via online deals </a:t>
                      </a:r>
                    </a:p>
                  </a:txBody>
                  <a:tcPr marL="43200" marR="43200" marT="14400" marB="144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bg1"/>
                          </a:solidFill>
                          <a:effectLst/>
                          <a:latin typeface="Calibri" pitchFamily="34" charset="0"/>
                        </a:rPr>
                        <a:t>Number of Deals</a:t>
                      </a:r>
                    </a:p>
                  </a:txBody>
                  <a:tcPr marL="43200" marR="43200" marT="14400" marB="14400"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bg1"/>
                          </a:solidFill>
                          <a:effectLst/>
                          <a:latin typeface="Calibri" pitchFamily="34" charset="0"/>
                        </a:rPr>
                        <a:t>Institutions with </a:t>
                      </a:r>
                      <a:br>
                        <a:rPr kumimoji="0" lang="en-US" sz="900" b="1" i="0" u="none" strike="noStrike" cap="none" normalizeH="0" baseline="0" dirty="0" smtClean="0">
                          <a:ln>
                            <a:noFill/>
                          </a:ln>
                          <a:solidFill>
                            <a:schemeClr val="bg1"/>
                          </a:solidFill>
                          <a:effectLst/>
                          <a:latin typeface="Calibri" pitchFamily="34" charset="0"/>
                        </a:rPr>
                      </a:br>
                      <a:r>
                        <a:rPr kumimoji="0" lang="en-US" sz="900" b="1" i="0" u="none" strike="noStrike" cap="none" normalizeH="0" baseline="0" dirty="0" smtClean="0">
                          <a:ln>
                            <a:noFill/>
                          </a:ln>
                          <a:solidFill>
                            <a:schemeClr val="bg1"/>
                          </a:solidFill>
                          <a:effectLst/>
                          <a:latin typeface="Calibri" pitchFamily="34" charset="0"/>
                        </a:rPr>
                        <a:t>exposure via online deals </a:t>
                      </a:r>
                    </a:p>
                  </a:txBody>
                  <a:tcPr marL="43200" marR="43200" marT="14400" marB="14400" anchor="ctr" horzOverflow="overflow">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8C8C8C"/>
                    </a:solidFill>
                  </a:tcPr>
                </a:tc>
              </a:tr>
              <a:tr h="237343">
                <a:tc>
                  <a:txBody>
                    <a:bodyPr/>
                    <a:lstStyle/>
                    <a:p>
                      <a:pPr marL="0" marR="0" lvl="0" indent="0" algn="l" defTabSz="914400" rtl="0" eaLnBrk="0" fontAlgn="base" latinLnBrk="0" hangingPunct="0">
                        <a:lnSpc>
                          <a:spcPct val="120000"/>
                        </a:lnSpc>
                        <a:spcBef>
                          <a:spcPct val="0"/>
                        </a:spcBef>
                        <a:spcAft>
                          <a:spcPct val="0"/>
                        </a:spcAft>
                        <a:buClr>
                          <a:schemeClr val="accent2"/>
                        </a:buClr>
                        <a:buSzPct val="130000"/>
                        <a:buFont typeface="Times" pitchFamily="18" charset="0"/>
                        <a:buNone/>
                        <a:tabLst/>
                      </a:pPr>
                      <a:r>
                        <a:rPr kumimoji="0" lang="en-US" sz="900" b="0" i="0" u="none" strike="noStrike" cap="none" normalizeH="0" baseline="0" dirty="0" smtClean="0">
                          <a:ln>
                            <a:noFill/>
                          </a:ln>
                          <a:solidFill>
                            <a:srgbClr val="002060"/>
                          </a:solidFill>
                          <a:effectLst/>
                          <a:latin typeface="Calibri" pitchFamily="34" charset="0"/>
                        </a:rPr>
                        <a:t>Americas</a:t>
                      </a:r>
                    </a:p>
                  </a:txBody>
                  <a:tcPr marL="43200" marR="43200" marT="14400" marB="14400" anchor="ct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IN" sz="900" b="0" i="0" u="none" strike="noStrike" dirty="0">
                          <a:solidFill>
                            <a:srgbClr val="002060"/>
                          </a:solidFill>
                          <a:latin typeface="Calibri" pitchFamily="34" charset="0"/>
                        </a:rPr>
                        <a:t>79</a:t>
                      </a: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IN" sz="900" b="0" i="0" u="none" strike="noStrike">
                          <a:solidFill>
                            <a:srgbClr val="002060"/>
                          </a:solidFill>
                          <a:latin typeface="Calibri" pitchFamily="34" charset="0"/>
                        </a:rPr>
                        <a:t>966</a:t>
                      </a: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IN" sz="900" b="0" i="0" u="none" strike="noStrike" dirty="0">
                          <a:solidFill>
                            <a:srgbClr val="002060"/>
                          </a:solidFill>
                          <a:latin typeface="Calibri" pitchFamily="34" charset="0"/>
                        </a:rPr>
                        <a:t>93</a:t>
                      </a: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IN" sz="900" b="0" i="0" u="none" strike="noStrike" dirty="0" smtClean="0">
                          <a:solidFill>
                            <a:srgbClr val="002060"/>
                          </a:solidFill>
                          <a:latin typeface="Calibri" pitchFamily="34" charset="0"/>
                        </a:rPr>
                        <a:t>1,636</a:t>
                      </a:r>
                      <a:endParaRPr lang="en-IN" sz="900" b="0" i="0" u="none" strike="noStrike" dirty="0">
                        <a:solidFill>
                          <a:srgbClr val="002060"/>
                        </a:solidFill>
                        <a:latin typeface="Calibri" pitchFamily="34" charset="0"/>
                      </a:endParaRPr>
                    </a:p>
                  </a:txBody>
                  <a:tcPr marL="43200" marR="43200" marT="14400" marB="1440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r>
              <a:tr h="237343">
                <a:tc>
                  <a:txBody>
                    <a:bodyPr/>
                    <a:lstStyle/>
                    <a:p>
                      <a:pPr marL="0" marR="0" lvl="0" indent="0" algn="l" defTabSz="914400" rtl="0" eaLnBrk="0" fontAlgn="base" latinLnBrk="0" hangingPunct="0">
                        <a:lnSpc>
                          <a:spcPct val="120000"/>
                        </a:lnSpc>
                        <a:spcBef>
                          <a:spcPct val="0"/>
                        </a:spcBef>
                        <a:spcAft>
                          <a:spcPct val="0"/>
                        </a:spcAft>
                        <a:buClr>
                          <a:schemeClr val="accent2"/>
                        </a:buClr>
                        <a:buSzPct val="130000"/>
                        <a:buFont typeface="Times" pitchFamily="18" charset="0"/>
                        <a:buNone/>
                        <a:tabLst/>
                      </a:pPr>
                      <a:r>
                        <a:rPr kumimoji="0" lang="en-US" sz="900" b="0" i="0" u="none" strike="noStrike" cap="none" normalizeH="0" baseline="0" dirty="0" smtClean="0">
                          <a:ln>
                            <a:noFill/>
                          </a:ln>
                          <a:solidFill>
                            <a:srgbClr val="002060"/>
                          </a:solidFill>
                          <a:effectLst/>
                          <a:latin typeface="Calibri" pitchFamily="34" charset="0"/>
                        </a:rPr>
                        <a:t>Asia Pacific</a:t>
                      </a:r>
                    </a:p>
                  </a:txBody>
                  <a:tcPr marL="43200" marR="43200" marT="14400" marB="14400" anchor="ct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IN" sz="900" b="0" i="0" u="none" strike="noStrike">
                          <a:solidFill>
                            <a:srgbClr val="002060"/>
                          </a:solidFill>
                          <a:latin typeface="Calibri" pitchFamily="34" charset="0"/>
                        </a:rPr>
                        <a:t>39</a:t>
                      </a: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IN" sz="900" b="0" i="0" u="none" strike="noStrike" dirty="0" smtClean="0">
                          <a:solidFill>
                            <a:srgbClr val="002060"/>
                          </a:solidFill>
                          <a:latin typeface="Calibri" pitchFamily="34" charset="0"/>
                        </a:rPr>
                        <a:t>1,218</a:t>
                      </a:r>
                      <a:endParaRPr lang="en-IN" sz="900" b="0" i="0" u="none" strike="noStrike" dirty="0">
                        <a:solidFill>
                          <a:srgbClr val="002060"/>
                        </a:solidFill>
                        <a:latin typeface="Calibri" pitchFamily="34" charset="0"/>
                      </a:endParaRP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IN" sz="900" b="0" i="0" u="none" strike="noStrike" dirty="0">
                          <a:solidFill>
                            <a:srgbClr val="002060"/>
                          </a:solidFill>
                          <a:latin typeface="Calibri" pitchFamily="34" charset="0"/>
                        </a:rPr>
                        <a:t>62</a:t>
                      </a: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IN" sz="900" b="0" i="0" u="none" strike="noStrike" dirty="0" smtClean="0">
                          <a:solidFill>
                            <a:srgbClr val="002060"/>
                          </a:solidFill>
                          <a:latin typeface="Calibri" pitchFamily="34" charset="0"/>
                        </a:rPr>
                        <a:t>1,665</a:t>
                      </a:r>
                      <a:endParaRPr lang="en-IN" sz="900" b="0" i="0" u="none" strike="noStrike" dirty="0">
                        <a:solidFill>
                          <a:srgbClr val="002060"/>
                        </a:solidFill>
                        <a:latin typeface="Calibri" pitchFamily="34" charset="0"/>
                      </a:endParaRPr>
                    </a:p>
                  </a:txBody>
                  <a:tcPr marL="43200" marR="43200" marT="14400" marB="1440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r>
              <a:tr h="237343">
                <a:tc>
                  <a:txBody>
                    <a:bodyPr/>
                    <a:lstStyle/>
                    <a:p>
                      <a:pPr marL="0" marR="0" lvl="0" indent="0" algn="l" defTabSz="914400" rtl="0" eaLnBrk="0" fontAlgn="base" latinLnBrk="0" hangingPunct="0">
                        <a:lnSpc>
                          <a:spcPct val="120000"/>
                        </a:lnSpc>
                        <a:spcBef>
                          <a:spcPct val="0"/>
                        </a:spcBef>
                        <a:spcAft>
                          <a:spcPct val="0"/>
                        </a:spcAft>
                        <a:buClr>
                          <a:schemeClr val="accent2"/>
                        </a:buClr>
                        <a:buSzPct val="130000"/>
                        <a:buFont typeface="Times" pitchFamily="18" charset="0"/>
                        <a:buNone/>
                        <a:tabLst/>
                      </a:pPr>
                      <a:r>
                        <a:rPr kumimoji="0" lang="en-US" sz="900" b="0" i="0" u="none" strike="noStrike" cap="none" normalizeH="0" baseline="0" dirty="0" smtClean="0">
                          <a:ln>
                            <a:noFill/>
                          </a:ln>
                          <a:solidFill>
                            <a:srgbClr val="002060"/>
                          </a:solidFill>
                          <a:effectLst/>
                          <a:latin typeface="Calibri" pitchFamily="34" charset="0"/>
                        </a:rPr>
                        <a:t>EMEA*</a:t>
                      </a:r>
                    </a:p>
                  </a:txBody>
                  <a:tcPr marL="43200" marR="43200" marT="14400" marB="14400" anchor="ct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IN" sz="900" b="0" i="0" u="none" strike="noStrike">
                          <a:solidFill>
                            <a:srgbClr val="002060"/>
                          </a:solidFill>
                          <a:latin typeface="Calibri" pitchFamily="34" charset="0"/>
                        </a:rPr>
                        <a:t>124</a:t>
                      </a: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IN" sz="900" b="0" i="0" u="none" strike="noStrike" dirty="0" smtClean="0">
                          <a:solidFill>
                            <a:srgbClr val="002060"/>
                          </a:solidFill>
                          <a:latin typeface="Calibri" pitchFamily="34" charset="0"/>
                        </a:rPr>
                        <a:t>4,496</a:t>
                      </a:r>
                      <a:endParaRPr lang="en-IN" sz="900" b="0" i="0" u="none" strike="noStrike" dirty="0">
                        <a:solidFill>
                          <a:srgbClr val="002060"/>
                        </a:solidFill>
                        <a:latin typeface="Calibri" pitchFamily="34" charset="0"/>
                      </a:endParaRP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IN" sz="900" b="0" i="0" u="none" strike="noStrike" dirty="0">
                          <a:solidFill>
                            <a:srgbClr val="002060"/>
                          </a:solidFill>
                          <a:latin typeface="Calibri" pitchFamily="34" charset="0"/>
                        </a:rPr>
                        <a:t>141</a:t>
                      </a: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c>
                  <a:txBody>
                    <a:bodyPr/>
                    <a:lstStyle/>
                    <a:p>
                      <a:pPr algn="r" fontAlgn="b"/>
                      <a:r>
                        <a:rPr lang="en-IN" sz="900" b="0" i="0" u="none" strike="noStrike" dirty="0" smtClean="0">
                          <a:solidFill>
                            <a:srgbClr val="002060"/>
                          </a:solidFill>
                          <a:latin typeface="Calibri" pitchFamily="34" charset="0"/>
                        </a:rPr>
                        <a:t>3,147</a:t>
                      </a:r>
                      <a:endParaRPr lang="en-IN" sz="900" b="0" i="0" u="none" strike="noStrike" dirty="0">
                        <a:solidFill>
                          <a:srgbClr val="002060"/>
                        </a:solidFill>
                        <a:latin typeface="Calibri" pitchFamily="34" charset="0"/>
                      </a:endParaRPr>
                    </a:p>
                  </a:txBody>
                  <a:tcPr marL="43200" marR="43200" marT="14400" marB="1440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DBDBDB"/>
                    </a:solidFill>
                  </a:tcPr>
                </a:tc>
              </a:tr>
              <a:tr h="237343">
                <a:tc>
                  <a:txBody>
                    <a:bodyPr/>
                    <a:lstStyle/>
                    <a:p>
                      <a:pPr marL="0" marR="0" lvl="0" indent="0" algn="l" defTabSz="914400" rtl="0" eaLnBrk="0" fontAlgn="base" latinLnBrk="0" hangingPunct="0">
                        <a:lnSpc>
                          <a:spcPct val="120000"/>
                        </a:lnSpc>
                        <a:spcBef>
                          <a:spcPct val="0"/>
                        </a:spcBef>
                        <a:spcAft>
                          <a:spcPct val="0"/>
                        </a:spcAft>
                        <a:buClr>
                          <a:schemeClr val="accent2"/>
                        </a:buClr>
                        <a:buSzPct val="130000"/>
                        <a:buFont typeface="Times" pitchFamily="18" charset="0"/>
                        <a:buNone/>
                        <a:tabLst/>
                      </a:pPr>
                      <a:r>
                        <a:rPr kumimoji="0" lang="en-US" sz="900" b="1" i="0" u="none" strike="noStrike" cap="none" normalizeH="0" baseline="0" dirty="0" smtClean="0">
                          <a:ln>
                            <a:noFill/>
                          </a:ln>
                          <a:solidFill>
                            <a:srgbClr val="002060"/>
                          </a:solidFill>
                          <a:effectLst/>
                          <a:latin typeface="Calibri" pitchFamily="34" charset="0"/>
                        </a:rPr>
                        <a:t>Grand Total **</a:t>
                      </a:r>
                    </a:p>
                  </a:txBody>
                  <a:tcPr marL="43200" marR="43200" marT="14400" marB="14400" anchor="ct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IN" sz="900" b="1" i="0" u="none" strike="noStrike" dirty="0">
                          <a:solidFill>
                            <a:srgbClr val="002060"/>
                          </a:solidFill>
                          <a:latin typeface="Calibri" pitchFamily="34" charset="0"/>
                        </a:rPr>
                        <a:t>242</a:t>
                      </a: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IN" sz="900" b="1" i="0" u="none" strike="noStrike" dirty="0" smtClean="0">
                          <a:solidFill>
                            <a:srgbClr val="002060"/>
                          </a:solidFill>
                          <a:latin typeface="Calibri" pitchFamily="34" charset="0"/>
                        </a:rPr>
                        <a:t>6,680</a:t>
                      </a:r>
                      <a:endParaRPr lang="en-IN" sz="900" b="1" i="0" u="none" strike="noStrike" dirty="0">
                        <a:solidFill>
                          <a:srgbClr val="002060"/>
                        </a:solidFill>
                        <a:latin typeface="Calibri" pitchFamily="34" charset="0"/>
                      </a:endParaRP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IN" sz="900" b="1" i="0" u="none" strike="noStrike" dirty="0">
                          <a:solidFill>
                            <a:srgbClr val="002060"/>
                          </a:solidFill>
                          <a:latin typeface="Calibri" pitchFamily="34" charset="0"/>
                        </a:rPr>
                        <a:t>296</a:t>
                      </a: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a:txBody>
                    <a:bodyPr/>
                    <a:lstStyle/>
                    <a:p>
                      <a:pPr algn="r" fontAlgn="b"/>
                      <a:r>
                        <a:rPr lang="en-IN" sz="900" b="1" i="0" u="none" strike="noStrike" dirty="0" smtClean="0">
                          <a:solidFill>
                            <a:srgbClr val="002060"/>
                          </a:solidFill>
                          <a:latin typeface="Calibri" pitchFamily="34" charset="0"/>
                        </a:rPr>
                        <a:t>6,448</a:t>
                      </a:r>
                      <a:endParaRPr lang="en-IN" sz="900" b="1" i="0" u="none" strike="noStrike" dirty="0">
                        <a:solidFill>
                          <a:srgbClr val="002060"/>
                        </a:solidFill>
                        <a:latin typeface="Calibri" pitchFamily="34" charset="0"/>
                      </a:endParaRPr>
                    </a:p>
                  </a:txBody>
                  <a:tcPr marL="43200" marR="43200" marT="14400" marB="1440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r>
              <a:tr h="135384">
                <a:tc>
                  <a:txBody>
                    <a:bodyPr/>
                    <a:lstStyle/>
                    <a:p>
                      <a:pPr marL="0" marR="0" lvl="0" indent="0" algn="l" defTabSz="914400" rtl="0" eaLnBrk="0" fontAlgn="base" latinLnBrk="0" hangingPunct="0">
                        <a:lnSpc>
                          <a:spcPct val="120000"/>
                        </a:lnSpc>
                        <a:spcBef>
                          <a:spcPct val="0"/>
                        </a:spcBef>
                        <a:spcAft>
                          <a:spcPct val="0"/>
                        </a:spcAft>
                        <a:buClr>
                          <a:schemeClr val="accent2"/>
                        </a:buClr>
                        <a:buSzPct val="130000"/>
                        <a:buFont typeface="Times" pitchFamily="18" charset="0"/>
                        <a:buNone/>
                        <a:tabLst/>
                      </a:pPr>
                      <a:endParaRPr kumimoji="0" lang="en-US" sz="900" b="1" i="0" u="none" strike="noStrike" cap="none" normalizeH="0" baseline="0" dirty="0" smtClean="0">
                        <a:ln>
                          <a:noFill/>
                        </a:ln>
                        <a:solidFill>
                          <a:srgbClr val="002060"/>
                        </a:solidFill>
                        <a:effectLst/>
                        <a:latin typeface="Calibri" pitchFamily="34" charset="0"/>
                      </a:endParaRPr>
                    </a:p>
                  </a:txBody>
                  <a:tcPr marL="43200" marR="43200" marT="14400" marB="14400" anchor="ct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CCCCC"/>
                    </a:solidFill>
                  </a:tcPr>
                </a:tc>
                <a:tc>
                  <a:txBody>
                    <a:bodyPr/>
                    <a:lstStyle/>
                    <a:p>
                      <a:pPr algn="r" fontAlgn="b"/>
                      <a:endParaRPr lang="en-US" sz="900" b="0" i="0" u="none" strike="noStrike" dirty="0">
                        <a:solidFill>
                          <a:srgbClr val="002060"/>
                        </a:solidFill>
                        <a:effectLst/>
                        <a:latin typeface="Calibri" pitchFamily="34" charset="0"/>
                      </a:endParaRP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CCCCC"/>
                    </a:solidFill>
                  </a:tcPr>
                </a:tc>
                <a:tc>
                  <a:txBody>
                    <a:bodyPr/>
                    <a:lstStyle/>
                    <a:p>
                      <a:pPr algn="r" fontAlgn="b"/>
                      <a:endParaRPr lang="en-US" sz="900" b="0" i="0" u="none" strike="noStrike" dirty="0">
                        <a:solidFill>
                          <a:srgbClr val="002060"/>
                        </a:solidFill>
                        <a:effectLst/>
                        <a:latin typeface="Calibri" pitchFamily="34" charset="0"/>
                      </a:endParaRP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CCCCC"/>
                    </a:solidFill>
                  </a:tcPr>
                </a:tc>
                <a:tc>
                  <a:txBody>
                    <a:bodyPr/>
                    <a:lstStyle/>
                    <a:p>
                      <a:pPr algn="r" fontAlgn="b"/>
                      <a:endParaRPr lang="en-US" sz="900" b="0" i="0" u="none" strike="noStrike" dirty="0">
                        <a:solidFill>
                          <a:srgbClr val="002060"/>
                        </a:solidFill>
                        <a:effectLst/>
                        <a:latin typeface="Calibri" pitchFamily="34" charset="0"/>
                      </a:endParaRPr>
                    </a:p>
                  </a:txBody>
                  <a:tcPr marL="43200" marR="43200" marT="14400" marB="144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CCCCC"/>
                    </a:solidFill>
                  </a:tcPr>
                </a:tc>
                <a:tc>
                  <a:txBody>
                    <a:bodyPr/>
                    <a:lstStyle/>
                    <a:p>
                      <a:pPr algn="r" fontAlgn="b"/>
                      <a:endParaRPr lang="en-US" sz="900" b="0" i="0" u="none" strike="noStrike" dirty="0">
                        <a:solidFill>
                          <a:srgbClr val="002060"/>
                        </a:solidFill>
                        <a:effectLst/>
                        <a:latin typeface="Calibri" pitchFamily="34" charset="0"/>
                      </a:endParaRPr>
                    </a:p>
                  </a:txBody>
                  <a:tcPr marL="43200" marR="43200" marT="14400" marB="14400"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CCCCCC"/>
                    </a:solidFill>
                  </a:tcPr>
                </a:tc>
              </a:tr>
              <a:tr h="237343">
                <a:tc gridSpan="5">
                  <a:txBody>
                    <a:bodyPr/>
                    <a:lstStyle/>
                    <a:p>
                      <a:pPr eaLnBrk="0" hangingPunct="0">
                        <a:lnSpc>
                          <a:spcPct val="110000"/>
                        </a:lnSpc>
                        <a:spcBef>
                          <a:spcPts val="0"/>
                        </a:spcBef>
                        <a:spcAft>
                          <a:spcPts val="400"/>
                        </a:spcAft>
                        <a:buClr>
                          <a:schemeClr val="accent2"/>
                        </a:buClr>
                        <a:buSzPct val="130000"/>
                        <a:buFont typeface="Times" pitchFamily="18" charset="0"/>
                        <a:buNone/>
                      </a:pPr>
                      <a:r>
                        <a:rPr lang="en-US" sz="900" dirty="0" smtClean="0">
                          <a:solidFill>
                            <a:srgbClr val="002060"/>
                          </a:solidFill>
                          <a:latin typeface="Calibri" pitchFamily="34" charset="0"/>
                        </a:rPr>
                        <a:t>The type of deal, as well as the type and number of “members” or “sites” participating in these deals, varies greatly. Also the way in which these members and sites are administrated in our contracts can vary considerably. For example in a consortium deal we count institutions as “members”, which in themselves may represent many locations/schools/libraries. Therefore the numbers given in the tables in this section should be viewed as an indication of distribution of the title through online deals.</a:t>
                      </a:r>
                    </a:p>
                    <a:p>
                      <a:pPr eaLnBrk="0" hangingPunct="0">
                        <a:lnSpc>
                          <a:spcPct val="110000"/>
                        </a:lnSpc>
                        <a:spcBef>
                          <a:spcPts val="0"/>
                        </a:spcBef>
                        <a:buClr>
                          <a:schemeClr val="accent2"/>
                        </a:buClr>
                        <a:buSzPct val="130000"/>
                        <a:buFont typeface="Times" pitchFamily="18" charset="0"/>
                        <a:buNone/>
                      </a:pPr>
                      <a:r>
                        <a:rPr lang="en-US" sz="900" dirty="0" smtClean="0">
                          <a:solidFill>
                            <a:srgbClr val="002060"/>
                          </a:solidFill>
                          <a:latin typeface="Calibri" pitchFamily="34" charset="0"/>
                        </a:rPr>
                        <a:t>The figures provided under “Institutions with exposure via online deals” refer to institutions that have exposure to the journal as part of an online deal with Springer (consortia, multi-site licenses, and site licenses). This does </a:t>
                      </a:r>
                      <a:r>
                        <a:rPr lang="en-US" sz="900" u="sng" dirty="0" smtClean="0">
                          <a:solidFill>
                            <a:srgbClr val="002060"/>
                          </a:solidFill>
                          <a:latin typeface="Calibri" pitchFamily="34" charset="0"/>
                        </a:rPr>
                        <a:t>not</a:t>
                      </a:r>
                      <a:r>
                        <a:rPr lang="en-US" sz="900" dirty="0" smtClean="0">
                          <a:solidFill>
                            <a:srgbClr val="002060"/>
                          </a:solidFill>
                          <a:latin typeface="Calibri" pitchFamily="34" charset="0"/>
                        </a:rPr>
                        <a:t> mean that these institutions had fully paid institutional subscriptions and/or are paying the equivalent of the list price to obtain access to the journal under an online deal arrangement.</a:t>
                      </a:r>
                      <a:endParaRPr kumimoji="0" lang="en-US" sz="900" b="1" i="0" u="none" strike="noStrike" cap="none" normalizeH="0" baseline="0" dirty="0" smtClean="0">
                        <a:ln>
                          <a:noFill/>
                        </a:ln>
                        <a:solidFill>
                          <a:srgbClr val="002060"/>
                        </a:solidFill>
                        <a:effectLst/>
                        <a:latin typeface="Calibri" pitchFamily="34" charset="0"/>
                      </a:endParaRPr>
                    </a:p>
                  </a:txBody>
                  <a:tcPr marL="43200" marR="43200" marT="14400" marB="14400" anchor="ctr" horzOverflow="overflow">
                    <a:lnL>
                      <a:noFill/>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hMerge="1">
                  <a:txBody>
                    <a:bodyPr/>
                    <a:lstStyle/>
                    <a:p>
                      <a:pPr algn="r" fontAlgn="b"/>
                      <a:endParaRPr lang="en-US" sz="900" b="0" i="0" u="none" strike="noStrike" dirty="0">
                        <a:solidFill>
                          <a:srgbClr val="002060"/>
                        </a:solidFill>
                        <a:effectLst/>
                        <a:latin typeface="Calibri"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hMerge="1">
                  <a:txBody>
                    <a:bodyPr/>
                    <a:lstStyle/>
                    <a:p>
                      <a:pPr algn="r" fontAlgn="b"/>
                      <a:endParaRPr lang="en-US" sz="900" b="0" i="0" u="none" strike="noStrike" dirty="0">
                        <a:solidFill>
                          <a:srgbClr val="002060"/>
                        </a:solidFill>
                        <a:effectLst/>
                        <a:latin typeface="Calibri"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hMerge="1">
                  <a:txBody>
                    <a:bodyPr/>
                    <a:lstStyle/>
                    <a:p>
                      <a:pPr algn="r" fontAlgn="b"/>
                      <a:endParaRPr lang="en-US" sz="900" b="0" i="0" u="none" strike="noStrike" dirty="0">
                        <a:solidFill>
                          <a:srgbClr val="002060"/>
                        </a:solidFill>
                        <a:effectLst/>
                        <a:latin typeface="Calibri"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c hMerge="1">
                  <a:txBody>
                    <a:bodyPr/>
                    <a:lstStyle/>
                    <a:p>
                      <a:pPr algn="r" fontAlgn="b"/>
                      <a:endParaRPr lang="en-US" sz="900" b="0" i="0" u="none" strike="noStrike" dirty="0">
                        <a:solidFill>
                          <a:srgbClr val="002060"/>
                        </a:solidFill>
                        <a:effectLst/>
                        <a:latin typeface="Calibri" pitchFamily="34" charset="0"/>
                      </a:endParaRPr>
                    </a:p>
                  </a:txBody>
                  <a:tcPr anchor="ctr">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EEEEE"/>
                    </a:solidFill>
                  </a:tcPr>
                </a:tc>
              </a:tr>
            </a:tbl>
          </a:graphicData>
        </a:graphic>
      </p:graphicFrame>
      <p:sp>
        <p:nvSpPr>
          <p:cNvPr id="8" name="Rectangle 2"/>
          <p:cNvSpPr>
            <a:spLocks noChangeArrowheads="1"/>
          </p:cNvSpPr>
          <p:nvPr/>
        </p:nvSpPr>
        <p:spPr bwMode="auto">
          <a:xfrm>
            <a:off x="617538" y="5929154"/>
            <a:ext cx="7839075" cy="24622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2060"/>
                </a:solidFill>
                <a:effectLst/>
                <a:latin typeface="Calibri" pitchFamily="34" charset="0"/>
                <a:ea typeface="Calibri" pitchFamily="34" charset="0"/>
              </a:rPr>
              <a:t>*EMEA = Europe, Middle East and Africa</a:t>
            </a:r>
          </a:p>
          <a:p>
            <a:pPr marL="0" marR="0" lvl="0" indent="0" algn="l" defTabSz="914400" rtl="0" eaLnBrk="1" fontAlgn="base" latinLnBrk="0" hangingPunct="1">
              <a:lnSpc>
                <a:spcPct val="100000"/>
              </a:lnSpc>
              <a:spcBef>
                <a:spcPct val="0"/>
              </a:spcBef>
              <a:spcAft>
                <a:spcPct val="0"/>
              </a:spcAft>
              <a:buClrTx/>
              <a:buSzTx/>
              <a:buFontTx/>
              <a:buNone/>
              <a:tabLst/>
            </a:pPr>
            <a:r>
              <a:rPr lang="en-US" sz="800" dirty="0" smtClean="0">
                <a:solidFill>
                  <a:srgbClr val="002060"/>
                </a:solidFill>
                <a:latin typeface="Calibri" pitchFamily="34" charset="0"/>
              </a:rPr>
              <a:t>**The Research4Life online access data are not included in the above table</a:t>
            </a:r>
            <a:endParaRPr kumimoji="0" lang="en-US" sz="800" b="0" i="0" u="none" strike="noStrike" cap="none" normalizeH="0" baseline="0" dirty="0" smtClean="0">
              <a:ln>
                <a:noFill/>
              </a:ln>
              <a:solidFill>
                <a:srgbClr val="002060"/>
              </a:solidFill>
              <a:effectLst/>
              <a:latin typeface="Calibri" pitchFamily="34" charset="0"/>
            </a:endParaRPr>
          </a:p>
        </p:txBody>
      </p:sp>
      <p:sp>
        <p:nvSpPr>
          <p:cNvPr id="2" name="Rectangle 1"/>
          <p:cNvSpPr/>
          <p:nvPr/>
        </p:nvSpPr>
        <p:spPr>
          <a:xfrm>
            <a:off x="1219200" y="796599"/>
            <a:ext cx="6781800" cy="400110"/>
          </a:xfrm>
          <a:prstGeom prst="rect">
            <a:avLst/>
          </a:prstGeom>
        </p:spPr>
        <p:txBody>
          <a:bodyPr wrap="square">
            <a:spAutoFit/>
          </a:bodyPr>
          <a:lstStyle/>
          <a:p>
            <a:pPr lvl="0" algn="ctr">
              <a:spcBef>
                <a:spcPct val="0"/>
              </a:spcBef>
            </a:pPr>
            <a:r>
              <a:rPr lang="de-DE" sz="2000" b="1" dirty="0" smtClean="0">
                <a:solidFill>
                  <a:srgbClr val="00468A"/>
                </a:solidFill>
                <a:latin typeface="Calibri" pitchFamily="34" charset="0"/>
                <a:ea typeface="+mj-ea"/>
                <a:cs typeface="+mj-cs"/>
              </a:rPr>
              <a:t>Institutions with Online to the Full Text of </a:t>
            </a:r>
            <a:r>
              <a:rPr lang="de-DE" sz="2000" b="1" i="1" dirty="0" smtClean="0">
                <a:solidFill>
                  <a:srgbClr val="00468A"/>
                </a:solidFill>
                <a:latin typeface="Calibri" pitchFamily="34" charset="0"/>
                <a:ea typeface="+mj-ea"/>
                <a:cs typeface="+mj-cs"/>
              </a:rPr>
              <a:t>Dao</a:t>
            </a:r>
            <a:endParaRPr lang="de-DE" sz="2000" b="1" i="1" dirty="0">
              <a:solidFill>
                <a:srgbClr val="00468A"/>
              </a:solidFill>
              <a:latin typeface="Calibri" pitchFamily="34" charset="0"/>
              <a:ea typeface="+mj-ea"/>
              <a:cs typeface="+mj-cs"/>
            </a:endParaRPr>
          </a:p>
        </p:txBody>
      </p:sp>
    </p:spTree>
    <p:extLst>
      <p:ext uri="{BB962C8B-B14F-4D97-AF65-F5344CB8AC3E}">
        <p14:creationId xmlns:p14="http://schemas.microsoft.com/office/powerpoint/2010/main" val="113317207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56</TotalTime>
  <Words>548</Words>
  <Application>Microsoft Office PowerPoint</Application>
  <PresentationFormat>On-screen Show (4:3)</PresentationFormat>
  <Paragraphs>174</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Top 10 Article Downloads from Dao: A Journal of Comparative Philosophy in 2012</vt:lpstr>
      <vt:lpstr>Google H5-Index and H5-Median The h-index of a publication is the largest number h such that at least h articles in that publication were cited at least h times each. For example, a publication with five articles cited by, respectively, 17, 9, 6, 3, and 2, has the h-index of 3.   The h-core of a publication is a set of top cited h articles from the publication. These are the articles that the h-index is based on. For example, the publication above has the h-core with three articles, those cited by 17, 9, and 6.   The h-median of a publication is the median of the citation counts in its h-core. For example, the h-median of the publication above is 9. The h-median is a measure of the distribution of citations to the articles in the h-core.  </vt:lpstr>
      <vt:lpstr>Successful Full-Text Downloads from Dao</vt:lpstr>
      <vt:lpstr>Downloads from Dao by Geography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10 Article Downloads from Dao: A Journal of Comparative Philosophy</dc:title>
  <dc:creator>Administrator</dc:creator>
  <cp:lastModifiedBy>Administrator</cp:lastModifiedBy>
  <cp:revision>6</cp:revision>
  <dcterms:created xsi:type="dcterms:W3CDTF">2013-11-28T07:00:27Z</dcterms:created>
  <dcterms:modified xsi:type="dcterms:W3CDTF">2013-11-28T07:56:38Z</dcterms:modified>
</cp:coreProperties>
</file>